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28"/>
  </p:notesMasterIdLst>
  <p:handoutMasterIdLst>
    <p:handoutMasterId r:id="rId29"/>
  </p:handoutMasterIdLst>
  <p:sldIdLst>
    <p:sldId id="256" r:id="rId5"/>
    <p:sldId id="275" r:id="rId6"/>
    <p:sldId id="283" r:id="rId7"/>
    <p:sldId id="284" r:id="rId8"/>
    <p:sldId id="285" r:id="rId9"/>
    <p:sldId id="281" r:id="rId10"/>
    <p:sldId id="276" r:id="rId11"/>
    <p:sldId id="282" r:id="rId12"/>
    <p:sldId id="280" r:id="rId13"/>
    <p:sldId id="279" r:id="rId14"/>
    <p:sldId id="277" r:id="rId15"/>
    <p:sldId id="257" r:id="rId16"/>
    <p:sldId id="258" r:id="rId17"/>
    <p:sldId id="263" r:id="rId18"/>
    <p:sldId id="266" r:id="rId19"/>
    <p:sldId id="259" r:id="rId20"/>
    <p:sldId id="260" r:id="rId21"/>
    <p:sldId id="264" r:id="rId22"/>
    <p:sldId id="286" r:id="rId23"/>
    <p:sldId id="261" r:id="rId24"/>
    <p:sldId id="287" r:id="rId25"/>
    <p:sldId id="262" r:id="rId26"/>
    <p:sldId id="274" r:id="rId27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33" autoAdjust="0"/>
  </p:normalViewPr>
  <p:slideViewPr>
    <p:cSldViewPr snapToGrid="0" snapToObjects="1">
      <p:cViewPr varScale="1">
        <p:scale>
          <a:sx n="121" d="100"/>
          <a:sy n="121" d="100"/>
        </p:scale>
        <p:origin x="523" y="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381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9271EA-2AF2-4B06-B134-ED94439DDEA1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5929A80-14F2-4031-885D-3AE80EAA3F28}">
      <dgm:prSet phldrT="[Text]"/>
      <dgm:spPr/>
      <dgm:t>
        <a:bodyPr/>
        <a:lstStyle/>
        <a:p>
          <a:r>
            <a:rPr lang="de-DE" b="1" dirty="0">
              <a:solidFill>
                <a:schemeClr val="tx1"/>
              </a:solidFill>
            </a:rPr>
            <a:t>Deep </a:t>
          </a:r>
          <a:r>
            <a:rPr lang="de-DE" b="1" dirty="0" err="1">
              <a:solidFill>
                <a:schemeClr val="tx1"/>
              </a:solidFill>
            </a:rPr>
            <a:t>Neural</a:t>
          </a:r>
          <a:r>
            <a:rPr lang="de-DE" b="1" dirty="0">
              <a:solidFill>
                <a:schemeClr val="tx1"/>
              </a:solidFill>
            </a:rPr>
            <a:t> Networks</a:t>
          </a:r>
        </a:p>
      </dgm:t>
    </dgm:pt>
    <dgm:pt modelId="{9E528034-AB77-42E2-A740-202C1353598A}" type="parTrans" cxnId="{6F7417CA-4538-4864-8EDB-F0A5351446CC}">
      <dgm:prSet/>
      <dgm:spPr/>
      <dgm:t>
        <a:bodyPr/>
        <a:lstStyle/>
        <a:p>
          <a:endParaRPr lang="de-DE"/>
        </a:p>
      </dgm:t>
    </dgm:pt>
    <dgm:pt modelId="{C3722052-95A6-425B-A7CD-F6DF85C70FD4}" type="sibTrans" cxnId="{6F7417CA-4538-4864-8EDB-F0A5351446CC}">
      <dgm:prSet/>
      <dgm:spPr/>
      <dgm:t>
        <a:bodyPr/>
        <a:lstStyle/>
        <a:p>
          <a:endParaRPr lang="de-DE"/>
        </a:p>
      </dgm:t>
    </dgm:pt>
    <dgm:pt modelId="{91D96DBC-0E68-4689-BB92-D8C8176C6E76}">
      <dgm:prSet phldrT="[Text]"/>
      <dgm:spPr/>
      <dgm:t>
        <a:bodyPr/>
        <a:lstStyle/>
        <a:p>
          <a:r>
            <a:rPr lang="de-DE" b="1" dirty="0">
              <a:solidFill>
                <a:schemeClr val="tx1"/>
              </a:solidFill>
            </a:rPr>
            <a:t>Value Network </a:t>
          </a:r>
          <a:r>
            <a:rPr lang="de-DE" i="1" dirty="0">
              <a:solidFill>
                <a:schemeClr val="tx1"/>
              </a:solidFill>
            </a:rPr>
            <a:t>(Bewertungsnetzwerk)</a:t>
          </a:r>
        </a:p>
      </dgm:t>
    </dgm:pt>
    <dgm:pt modelId="{D7E0087F-A34D-4254-850F-98BA656EF3C5}" type="parTrans" cxnId="{CDCF93DC-93BA-4C44-8E08-20C1ED15C682}">
      <dgm:prSet/>
      <dgm:spPr/>
      <dgm:t>
        <a:bodyPr/>
        <a:lstStyle/>
        <a:p>
          <a:endParaRPr lang="de-DE"/>
        </a:p>
      </dgm:t>
    </dgm:pt>
    <dgm:pt modelId="{5724B4A7-4DEB-47BE-B321-A051F167ACA6}" type="sibTrans" cxnId="{CDCF93DC-93BA-4C44-8E08-20C1ED15C682}">
      <dgm:prSet/>
      <dgm:spPr/>
      <dgm:t>
        <a:bodyPr/>
        <a:lstStyle/>
        <a:p>
          <a:endParaRPr lang="de-DE"/>
        </a:p>
      </dgm:t>
    </dgm:pt>
    <dgm:pt modelId="{8486272F-4453-47AA-B9F3-133AF0AC698F}">
      <dgm:prSet phldrT="[Text]"/>
      <dgm:spPr/>
      <dgm:t>
        <a:bodyPr/>
        <a:lstStyle/>
        <a:p>
          <a:r>
            <a:rPr lang="de-DE" b="1" dirty="0">
              <a:solidFill>
                <a:schemeClr val="tx1"/>
              </a:solidFill>
            </a:rPr>
            <a:t>Policy Network </a:t>
          </a:r>
          <a:r>
            <a:rPr lang="de-DE" i="1" dirty="0">
              <a:solidFill>
                <a:schemeClr val="tx1"/>
              </a:solidFill>
            </a:rPr>
            <a:t>(Regelnetzwerk)</a:t>
          </a:r>
        </a:p>
      </dgm:t>
    </dgm:pt>
    <dgm:pt modelId="{D985B43D-097A-4856-8C88-E8940675A2AB}" type="parTrans" cxnId="{141C7AB6-451D-4EC9-94ED-52841F71CC23}">
      <dgm:prSet/>
      <dgm:spPr/>
      <dgm:t>
        <a:bodyPr/>
        <a:lstStyle/>
        <a:p>
          <a:endParaRPr lang="de-DE"/>
        </a:p>
      </dgm:t>
    </dgm:pt>
    <dgm:pt modelId="{B9283337-0169-4B76-8499-EB57EEF3E758}" type="sibTrans" cxnId="{141C7AB6-451D-4EC9-94ED-52841F71CC23}">
      <dgm:prSet/>
      <dgm:spPr/>
      <dgm:t>
        <a:bodyPr/>
        <a:lstStyle/>
        <a:p>
          <a:endParaRPr lang="de-DE"/>
        </a:p>
      </dgm:t>
    </dgm:pt>
    <dgm:pt modelId="{2C042C4B-CC2B-4EB4-BC96-FE6C3FC5461F}" type="pres">
      <dgm:prSet presAssocID="{649271EA-2AF2-4B06-B134-ED94439DDEA1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848B997-E50E-4AFC-A6BE-02FE87A8F8E4}" type="pres">
      <dgm:prSet presAssocID="{A5929A80-14F2-4031-885D-3AE80EAA3F28}" presName="hierRoot1" presStyleCnt="0">
        <dgm:presLayoutVars>
          <dgm:hierBranch val="init"/>
        </dgm:presLayoutVars>
      </dgm:prSet>
      <dgm:spPr/>
    </dgm:pt>
    <dgm:pt modelId="{777B327A-BEAE-42B2-B7F5-4EB49DCD7D52}" type="pres">
      <dgm:prSet presAssocID="{A5929A80-14F2-4031-885D-3AE80EAA3F28}" presName="rootComposite1" presStyleCnt="0"/>
      <dgm:spPr/>
    </dgm:pt>
    <dgm:pt modelId="{028C6FF6-015D-4716-A38C-71F37FFBB6D0}" type="pres">
      <dgm:prSet presAssocID="{A5929A80-14F2-4031-885D-3AE80EAA3F28}" presName="rootText1" presStyleLbl="alignAcc1" presStyleIdx="0" presStyleCnt="0">
        <dgm:presLayoutVars>
          <dgm:chPref val="3"/>
        </dgm:presLayoutVars>
      </dgm:prSet>
      <dgm:spPr/>
    </dgm:pt>
    <dgm:pt modelId="{CE658EE0-813F-433E-A860-D3281114F9EB}" type="pres">
      <dgm:prSet presAssocID="{A5929A80-14F2-4031-885D-3AE80EAA3F28}" presName="topArc1" presStyleLbl="parChTrans1D1" presStyleIdx="0" presStyleCnt="6"/>
      <dgm:spPr/>
    </dgm:pt>
    <dgm:pt modelId="{181B823D-C8CB-45B4-9D86-A9EF43BF0A1C}" type="pres">
      <dgm:prSet presAssocID="{A5929A80-14F2-4031-885D-3AE80EAA3F28}" presName="bottomArc1" presStyleLbl="parChTrans1D1" presStyleIdx="1" presStyleCnt="6"/>
      <dgm:spPr/>
    </dgm:pt>
    <dgm:pt modelId="{AD7CBE3C-0526-40A4-B963-15594391B478}" type="pres">
      <dgm:prSet presAssocID="{A5929A80-14F2-4031-885D-3AE80EAA3F28}" presName="topConnNode1" presStyleLbl="node1" presStyleIdx="0" presStyleCnt="0"/>
      <dgm:spPr/>
    </dgm:pt>
    <dgm:pt modelId="{558B6E93-F26E-4203-B5C7-1E7ABA005579}" type="pres">
      <dgm:prSet presAssocID="{A5929A80-14F2-4031-885D-3AE80EAA3F28}" presName="hierChild2" presStyleCnt="0"/>
      <dgm:spPr/>
    </dgm:pt>
    <dgm:pt modelId="{2E1E25CD-5B8F-4BE4-A1EC-B45A5B4AEAEA}" type="pres">
      <dgm:prSet presAssocID="{D7E0087F-A34D-4254-850F-98BA656EF3C5}" presName="Name28" presStyleLbl="parChTrans1D2" presStyleIdx="0" presStyleCnt="2"/>
      <dgm:spPr/>
    </dgm:pt>
    <dgm:pt modelId="{F22DB993-54F5-43A6-B746-1151E2BCEFBB}" type="pres">
      <dgm:prSet presAssocID="{91D96DBC-0E68-4689-BB92-D8C8176C6E76}" presName="hierRoot2" presStyleCnt="0">
        <dgm:presLayoutVars>
          <dgm:hierBranch val="init"/>
        </dgm:presLayoutVars>
      </dgm:prSet>
      <dgm:spPr/>
    </dgm:pt>
    <dgm:pt modelId="{AA8CDEAF-46DD-4E86-8BA1-6CAE5F7CA9A5}" type="pres">
      <dgm:prSet presAssocID="{91D96DBC-0E68-4689-BB92-D8C8176C6E76}" presName="rootComposite2" presStyleCnt="0"/>
      <dgm:spPr/>
    </dgm:pt>
    <dgm:pt modelId="{D7FF425D-1846-42CF-B3CD-1212F0EFD757}" type="pres">
      <dgm:prSet presAssocID="{91D96DBC-0E68-4689-BB92-D8C8176C6E76}" presName="rootText2" presStyleLbl="alignAcc1" presStyleIdx="0" presStyleCnt="0">
        <dgm:presLayoutVars>
          <dgm:chPref val="3"/>
        </dgm:presLayoutVars>
      </dgm:prSet>
      <dgm:spPr/>
    </dgm:pt>
    <dgm:pt modelId="{C85C5B9F-2409-42D7-997F-C5C1FF6EC983}" type="pres">
      <dgm:prSet presAssocID="{91D96DBC-0E68-4689-BB92-D8C8176C6E76}" presName="topArc2" presStyleLbl="parChTrans1D1" presStyleIdx="2" presStyleCnt="6"/>
      <dgm:spPr/>
    </dgm:pt>
    <dgm:pt modelId="{104C9EF2-C5A6-4E66-96BA-8842955503E8}" type="pres">
      <dgm:prSet presAssocID="{91D96DBC-0E68-4689-BB92-D8C8176C6E76}" presName="bottomArc2" presStyleLbl="parChTrans1D1" presStyleIdx="3" presStyleCnt="6"/>
      <dgm:spPr/>
    </dgm:pt>
    <dgm:pt modelId="{D93C8985-1FED-4641-893E-B91CA332C0B9}" type="pres">
      <dgm:prSet presAssocID="{91D96DBC-0E68-4689-BB92-D8C8176C6E76}" presName="topConnNode2" presStyleLbl="node2" presStyleIdx="0" presStyleCnt="0"/>
      <dgm:spPr/>
    </dgm:pt>
    <dgm:pt modelId="{CA9A5D1A-3294-4E8E-9F56-131D442F212D}" type="pres">
      <dgm:prSet presAssocID="{91D96DBC-0E68-4689-BB92-D8C8176C6E76}" presName="hierChild4" presStyleCnt="0"/>
      <dgm:spPr/>
    </dgm:pt>
    <dgm:pt modelId="{EDC492FF-CE6D-4015-89C7-69640E2E3717}" type="pres">
      <dgm:prSet presAssocID="{91D96DBC-0E68-4689-BB92-D8C8176C6E76}" presName="hierChild5" presStyleCnt="0"/>
      <dgm:spPr/>
    </dgm:pt>
    <dgm:pt modelId="{CE9C4255-3655-477C-A5D0-557B6C12D256}" type="pres">
      <dgm:prSet presAssocID="{D985B43D-097A-4856-8C88-E8940675A2AB}" presName="Name28" presStyleLbl="parChTrans1D2" presStyleIdx="1" presStyleCnt="2"/>
      <dgm:spPr/>
    </dgm:pt>
    <dgm:pt modelId="{DDB2BA6A-4D91-4D00-8ECB-6906DA8A6083}" type="pres">
      <dgm:prSet presAssocID="{8486272F-4453-47AA-B9F3-133AF0AC698F}" presName="hierRoot2" presStyleCnt="0">
        <dgm:presLayoutVars>
          <dgm:hierBranch val="init"/>
        </dgm:presLayoutVars>
      </dgm:prSet>
      <dgm:spPr/>
    </dgm:pt>
    <dgm:pt modelId="{EA1E1BD4-C2B3-49C4-AE9A-AEFB568A6E64}" type="pres">
      <dgm:prSet presAssocID="{8486272F-4453-47AA-B9F3-133AF0AC698F}" presName="rootComposite2" presStyleCnt="0"/>
      <dgm:spPr/>
    </dgm:pt>
    <dgm:pt modelId="{A050E701-5566-4239-9916-BB7A103D5CF6}" type="pres">
      <dgm:prSet presAssocID="{8486272F-4453-47AA-B9F3-133AF0AC698F}" presName="rootText2" presStyleLbl="alignAcc1" presStyleIdx="0" presStyleCnt="0">
        <dgm:presLayoutVars>
          <dgm:chPref val="3"/>
        </dgm:presLayoutVars>
      </dgm:prSet>
      <dgm:spPr/>
    </dgm:pt>
    <dgm:pt modelId="{9EAF71F4-3DFD-4FE6-8090-F5132CBB215A}" type="pres">
      <dgm:prSet presAssocID="{8486272F-4453-47AA-B9F3-133AF0AC698F}" presName="topArc2" presStyleLbl="parChTrans1D1" presStyleIdx="4" presStyleCnt="6"/>
      <dgm:spPr/>
    </dgm:pt>
    <dgm:pt modelId="{B545B656-31FE-4FA1-B6CC-410AAA19BFD8}" type="pres">
      <dgm:prSet presAssocID="{8486272F-4453-47AA-B9F3-133AF0AC698F}" presName="bottomArc2" presStyleLbl="parChTrans1D1" presStyleIdx="5" presStyleCnt="6"/>
      <dgm:spPr/>
    </dgm:pt>
    <dgm:pt modelId="{D470F979-BC9A-47D4-9464-DA847D5128BA}" type="pres">
      <dgm:prSet presAssocID="{8486272F-4453-47AA-B9F3-133AF0AC698F}" presName="topConnNode2" presStyleLbl="node2" presStyleIdx="0" presStyleCnt="0"/>
      <dgm:spPr/>
    </dgm:pt>
    <dgm:pt modelId="{81F5C50C-3F0B-47DC-B007-140C4187EF89}" type="pres">
      <dgm:prSet presAssocID="{8486272F-4453-47AA-B9F3-133AF0AC698F}" presName="hierChild4" presStyleCnt="0"/>
      <dgm:spPr/>
    </dgm:pt>
    <dgm:pt modelId="{E0199858-55F0-4017-84C2-3C4242890879}" type="pres">
      <dgm:prSet presAssocID="{8486272F-4453-47AA-B9F3-133AF0AC698F}" presName="hierChild5" presStyleCnt="0"/>
      <dgm:spPr/>
    </dgm:pt>
    <dgm:pt modelId="{88EBB4BB-7D85-406C-AA38-C122E1D6642A}" type="pres">
      <dgm:prSet presAssocID="{A5929A80-14F2-4031-885D-3AE80EAA3F28}" presName="hierChild3" presStyleCnt="0"/>
      <dgm:spPr/>
    </dgm:pt>
  </dgm:ptLst>
  <dgm:cxnLst>
    <dgm:cxn modelId="{C19D3E05-464E-439B-BF7F-EB4CB4C68638}" type="presOf" srcId="{8486272F-4453-47AA-B9F3-133AF0AC698F}" destId="{A050E701-5566-4239-9916-BB7A103D5CF6}" srcOrd="0" destOrd="0" presId="urn:microsoft.com/office/officeart/2008/layout/HalfCircleOrganizationChart"/>
    <dgm:cxn modelId="{1481816A-2FF2-4A5A-8CF8-4E8B8B744CC9}" type="presOf" srcId="{8486272F-4453-47AA-B9F3-133AF0AC698F}" destId="{D470F979-BC9A-47D4-9464-DA847D5128BA}" srcOrd="1" destOrd="0" presId="urn:microsoft.com/office/officeart/2008/layout/HalfCircleOrganizationChart"/>
    <dgm:cxn modelId="{20DF3A74-E8A4-4FD8-BAD7-477BF20DE7CF}" type="presOf" srcId="{D985B43D-097A-4856-8C88-E8940675A2AB}" destId="{CE9C4255-3655-477C-A5D0-557B6C12D256}" srcOrd="0" destOrd="0" presId="urn:microsoft.com/office/officeart/2008/layout/HalfCircleOrganizationChart"/>
    <dgm:cxn modelId="{3589D879-F8A6-4B9B-9AD9-0BD661C69748}" type="presOf" srcId="{D7E0087F-A34D-4254-850F-98BA656EF3C5}" destId="{2E1E25CD-5B8F-4BE4-A1EC-B45A5B4AEAEA}" srcOrd="0" destOrd="0" presId="urn:microsoft.com/office/officeart/2008/layout/HalfCircleOrganizationChart"/>
    <dgm:cxn modelId="{04ACE68D-AA31-446D-B5D0-8FCEDCB42EB5}" type="presOf" srcId="{A5929A80-14F2-4031-885D-3AE80EAA3F28}" destId="{AD7CBE3C-0526-40A4-B963-15594391B478}" srcOrd="1" destOrd="0" presId="urn:microsoft.com/office/officeart/2008/layout/HalfCircleOrganizationChart"/>
    <dgm:cxn modelId="{CAC2559B-95B0-4202-A048-899377F59791}" type="presOf" srcId="{91D96DBC-0E68-4689-BB92-D8C8176C6E76}" destId="{D7FF425D-1846-42CF-B3CD-1212F0EFD757}" srcOrd="0" destOrd="0" presId="urn:microsoft.com/office/officeart/2008/layout/HalfCircleOrganizationChart"/>
    <dgm:cxn modelId="{141C7AB6-451D-4EC9-94ED-52841F71CC23}" srcId="{A5929A80-14F2-4031-885D-3AE80EAA3F28}" destId="{8486272F-4453-47AA-B9F3-133AF0AC698F}" srcOrd="1" destOrd="0" parTransId="{D985B43D-097A-4856-8C88-E8940675A2AB}" sibTransId="{B9283337-0169-4B76-8499-EB57EEF3E758}"/>
    <dgm:cxn modelId="{0A808CC3-803D-4C08-9980-6E5C251E8074}" type="presOf" srcId="{649271EA-2AF2-4B06-B134-ED94439DDEA1}" destId="{2C042C4B-CC2B-4EB4-BC96-FE6C3FC5461F}" srcOrd="0" destOrd="0" presId="urn:microsoft.com/office/officeart/2008/layout/HalfCircleOrganizationChart"/>
    <dgm:cxn modelId="{6F7417CA-4538-4864-8EDB-F0A5351446CC}" srcId="{649271EA-2AF2-4B06-B134-ED94439DDEA1}" destId="{A5929A80-14F2-4031-885D-3AE80EAA3F28}" srcOrd="0" destOrd="0" parTransId="{9E528034-AB77-42E2-A740-202C1353598A}" sibTransId="{C3722052-95A6-425B-A7CD-F6DF85C70FD4}"/>
    <dgm:cxn modelId="{C8496ECF-8919-43F4-84ED-1F9350C8B080}" type="presOf" srcId="{91D96DBC-0E68-4689-BB92-D8C8176C6E76}" destId="{D93C8985-1FED-4641-893E-B91CA332C0B9}" srcOrd="1" destOrd="0" presId="urn:microsoft.com/office/officeart/2008/layout/HalfCircleOrganizationChart"/>
    <dgm:cxn modelId="{CDCF93DC-93BA-4C44-8E08-20C1ED15C682}" srcId="{A5929A80-14F2-4031-885D-3AE80EAA3F28}" destId="{91D96DBC-0E68-4689-BB92-D8C8176C6E76}" srcOrd="0" destOrd="0" parTransId="{D7E0087F-A34D-4254-850F-98BA656EF3C5}" sibTransId="{5724B4A7-4DEB-47BE-B321-A051F167ACA6}"/>
    <dgm:cxn modelId="{87AC08E3-38D5-451D-A550-D3C045B0709D}" type="presOf" srcId="{A5929A80-14F2-4031-885D-3AE80EAA3F28}" destId="{028C6FF6-015D-4716-A38C-71F37FFBB6D0}" srcOrd="0" destOrd="0" presId="urn:microsoft.com/office/officeart/2008/layout/HalfCircleOrganizationChart"/>
    <dgm:cxn modelId="{834ED933-BAEF-4A7B-BADE-9EE0D54052F9}" type="presParOf" srcId="{2C042C4B-CC2B-4EB4-BC96-FE6C3FC5461F}" destId="{0848B997-E50E-4AFC-A6BE-02FE87A8F8E4}" srcOrd="0" destOrd="0" presId="urn:microsoft.com/office/officeart/2008/layout/HalfCircleOrganizationChart"/>
    <dgm:cxn modelId="{59869B03-24D6-42F9-8184-5A45175DA8F5}" type="presParOf" srcId="{0848B997-E50E-4AFC-A6BE-02FE87A8F8E4}" destId="{777B327A-BEAE-42B2-B7F5-4EB49DCD7D52}" srcOrd="0" destOrd="0" presId="urn:microsoft.com/office/officeart/2008/layout/HalfCircleOrganizationChart"/>
    <dgm:cxn modelId="{A445589D-280B-435C-A03C-99C843C2D7F5}" type="presParOf" srcId="{777B327A-BEAE-42B2-B7F5-4EB49DCD7D52}" destId="{028C6FF6-015D-4716-A38C-71F37FFBB6D0}" srcOrd="0" destOrd="0" presId="urn:microsoft.com/office/officeart/2008/layout/HalfCircleOrganizationChart"/>
    <dgm:cxn modelId="{8A57BDFD-4960-4373-86A5-80139B264ECC}" type="presParOf" srcId="{777B327A-BEAE-42B2-B7F5-4EB49DCD7D52}" destId="{CE658EE0-813F-433E-A860-D3281114F9EB}" srcOrd="1" destOrd="0" presId="urn:microsoft.com/office/officeart/2008/layout/HalfCircleOrganizationChart"/>
    <dgm:cxn modelId="{9751D839-FE36-4CD3-B195-3DC18232EBD2}" type="presParOf" srcId="{777B327A-BEAE-42B2-B7F5-4EB49DCD7D52}" destId="{181B823D-C8CB-45B4-9D86-A9EF43BF0A1C}" srcOrd="2" destOrd="0" presId="urn:microsoft.com/office/officeart/2008/layout/HalfCircleOrganizationChart"/>
    <dgm:cxn modelId="{8ED31A52-14CD-4C6C-BA2E-14604CF9F594}" type="presParOf" srcId="{777B327A-BEAE-42B2-B7F5-4EB49DCD7D52}" destId="{AD7CBE3C-0526-40A4-B963-15594391B478}" srcOrd="3" destOrd="0" presId="urn:microsoft.com/office/officeart/2008/layout/HalfCircleOrganizationChart"/>
    <dgm:cxn modelId="{A41D95DE-8832-4992-A641-FBB2B9A0B3FA}" type="presParOf" srcId="{0848B997-E50E-4AFC-A6BE-02FE87A8F8E4}" destId="{558B6E93-F26E-4203-B5C7-1E7ABA005579}" srcOrd="1" destOrd="0" presId="urn:microsoft.com/office/officeart/2008/layout/HalfCircleOrganizationChart"/>
    <dgm:cxn modelId="{24A1562C-BB0E-43A3-B52A-B0EB9C0F9AD8}" type="presParOf" srcId="{558B6E93-F26E-4203-B5C7-1E7ABA005579}" destId="{2E1E25CD-5B8F-4BE4-A1EC-B45A5B4AEAEA}" srcOrd="0" destOrd="0" presId="urn:microsoft.com/office/officeart/2008/layout/HalfCircleOrganizationChart"/>
    <dgm:cxn modelId="{A4B27E65-A49B-43A9-BAE4-525ED8389FEE}" type="presParOf" srcId="{558B6E93-F26E-4203-B5C7-1E7ABA005579}" destId="{F22DB993-54F5-43A6-B746-1151E2BCEFBB}" srcOrd="1" destOrd="0" presId="urn:microsoft.com/office/officeart/2008/layout/HalfCircleOrganizationChart"/>
    <dgm:cxn modelId="{BDBCE8AF-26E9-4A00-B8B7-A96617F9F182}" type="presParOf" srcId="{F22DB993-54F5-43A6-B746-1151E2BCEFBB}" destId="{AA8CDEAF-46DD-4E86-8BA1-6CAE5F7CA9A5}" srcOrd="0" destOrd="0" presId="urn:microsoft.com/office/officeart/2008/layout/HalfCircleOrganizationChart"/>
    <dgm:cxn modelId="{ECD417D4-271C-412D-B415-4AACA3D30E10}" type="presParOf" srcId="{AA8CDEAF-46DD-4E86-8BA1-6CAE5F7CA9A5}" destId="{D7FF425D-1846-42CF-B3CD-1212F0EFD757}" srcOrd="0" destOrd="0" presId="urn:microsoft.com/office/officeart/2008/layout/HalfCircleOrganizationChart"/>
    <dgm:cxn modelId="{620A080C-8BEB-4A99-BB6E-612A90E30458}" type="presParOf" srcId="{AA8CDEAF-46DD-4E86-8BA1-6CAE5F7CA9A5}" destId="{C85C5B9F-2409-42D7-997F-C5C1FF6EC983}" srcOrd="1" destOrd="0" presId="urn:microsoft.com/office/officeart/2008/layout/HalfCircleOrganizationChart"/>
    <dgm:cxn modelId="{E0338D42-B1DA-4189-9EF2-BD5E4A551CFE}" type="presParOf" srcId="{AA8CDEAF-46DD-4E86-8BA1-6CAE5F7CA9A5}" destId="{104C9EF2-C5A6-4E66-96BA-8842955503E8}" srcOrd="2" destOrd="0" presId="urn:microsoft.com/office/officeart/2008/layout/HalfCircleOrganizationChart"/>
    <dgm:cxn modelId="{29BDE048-F8D9-40F3-A36C-E201E1D34991}" type="presParOf" srcId="{AA8CDEAF-46DD-4E86-8BA1-6CAE5F7CA9A5}" destId="{D93C8985-1FED-4641-893E-B91CA332C0B9}" srcOrd="3" destOrd="0" presId="urn:microsoft.com/office/officeart/2008/layout/HalfCircleOrganizationChart"/>
    <dgm:cxn modelId="{55EF1685-1B7A-4F7E-A6A7-E58B9C78AA65}" type="presParOf" srcId="{F22DB993-54F5-43A6-B746-1151E2BCEFBB}" destId="{CA9A5D1A-3294-4E8E-9F56-131D442F212D}" srcOrd="1" destOrd="0" presId="urn:microsoft.com/office/officeart/2008/layout/HalfCircleOrganizationChart"/>
    <dgm:cxn modelId="{7CE9041C-D187-4956-962C-059E5D2BDEF4}" type="presParOf" srcId="{F22DB993-54F5-43A6-B746-1151E2BCEFBB}" destId="{EDC492FF-CE6D-4015-89C7-69640E2E3717}" srcOrd="2" destOrd="0" presId="urn:microsoft.com/office/officeart/2008/layout/HalfCircleOrganizationChart"/>
    <dgm:cxn modelId="{CC9BDD5A-CD38-4FA7-8F6E-DFD09C5A184C}" type="presParOf" srcId="{558B6E93-F26E-4203-B5C7-1E7ABA005579}" destId="{CE9C4255-3655-477C-A5D0-557B6C12D256}" srcOrd="2" destOrd="0" presId="urn:microsoft.com/office/officeart/2008/layout/HalfCircleOrganizationChart"/>
    <dgm:cxn modelId="{55B0DD53-19DF-4573-82C0-04F416530283}" type="presParOf" srcId="{558B6E93-F26E-4203-B5C7-1E7ABA005579}" destId="{DDB2BA6A-4D91-4D00-8ECB-6906DA8A6083}" srcOrd="3" destOrd="0" presId="urn:microsoft.com/office/officeart/2008/layout/HalfCircleOrganizationChart"/>
    <dgm:cxn modelId="{046B63CC-5D29-474A-8020-1F457716D1E6}" type="presParOf" srcId="{DDB2BA6A-4D91-4D00-8ECB-6906DA8A6083}" destId="{EA1E1BD4-C2B3-49C4-AE9A-AEFB568A6E64}" srcOrd="0" destOrd="0" presId="urn:microsoft.com/office/officeart/2008/layout/HalfCircleOrganizationChart"/>
    <dgm:cxn modelId="{F3AEE5F0-E996-4DC3-BCD9-F7903D5C1A14}" type="presParOf" srcId="{EA1E1BD4-C2B3-49C4-AE9A-AEFB568A6E64}" destId="{A050E701-5566-4239-9916-BB7A103D5CF6}" srcOrd="0" destOrd="0" presId="urn:microsoft.com/office/officeart/2008/layout/HalfCircleOrganizationChart"/>
    <dgm:cxn modelId="{41185CA7-32AF-442E-8743-9EB7F193C02F}" type="presParOf" srcId="{EA1E1BD4-C2B3-49C4-AE9A-AEFB568A6E64}" destId="{9EAF71F4-3DFD-4FE6-8090-F5132CBB215A}" srcOrd="1" destOrd="0" presId="urn:microsoft.com/office/officeart/2008/layout/HalfCircleOrganizationChart"/>
    <dgm:cxn modelId="{6171CB0B-7D7F-49A2-8304-3B7F1EFE1C2E}" type="presParOf" srcId="{EA1E1BD4-C2B3-49C4-AE9A-AEFB568A6E64}" destId="{B545B656-31FE-4FA1-B6CC-410AAA19BFD8}" srcOrd="2" destOrd="0" presId="urn:microsoft.com/office/officeart/2008/layout/HalfCircleOrganizationChart"/>
    <dgm:cxn modelId="{2E266151-6051-4D96-9EC0-6A6B7957CB07}" type="presParOf" srcId="{EA1E1BD4-C2B3-49C4-AE9A-AEFB568A6E64}" destId="{D470F979-BC9A-47D4-9464-DA847D5128BA}" srcOrd="3" destOrd="0" presId="urn:microsoft.com/office/officeart/2008/layout/HalfCircleOrganizationChart"/>
    <dgm:cxn modelId="{65597519-DD4D-4053-A583-EF53FD6B5F9D}" type="presParOf" srcId="{DDB2BA6A-4D91-4D00-8ECB-6906DA8A6083}" destId="{81F5C50C-3F0B-47DC-B007-140C4187EF89}" srcOrd="1" destOrd="0" presId="urn:microsoft.com/office/officeart/2008/layout/HalfCircleOrganizationChart"/>
    <dgm:cxn modelId="{2C2A38D0-5C30-4B19-A0D7-C5036A8F2F25}" type="presParOf" srcId="{DDB2BA6A-4D91-4D00-8ECB-6906DA8A6083}" destId="{E0199858-55F0-4017-84C2-3C4242890879}" srcOrd="2" destOrd="0" presId="urn:microsoft.com/office/officeart/2008/layout/HalfCircleOrganizationChart"/>
    <dgm:cxn modelId="{21C2B7BF-BE6A-44A0-AAA7-818A95FDF29C}" type="presParOf" srcId="{0848B997-E50E-4AFC-A6BE-02FE87A8F8E4}" destId="{88EBB4BB-7D85-406C-AA38-C122E1D6642A}" srcOrd="2" destOrd="0" presId="urn:microsoft.com/office/officeart/2008/layout/HalfCircleOrganizationChar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9C4255-3655-477C-A5D0-557B6C12D256}">
      <dsp:nvSpPr>
        <dsp:cNvPr id="0" name=""/>
        <dsp:cNvSpPr/>
      </dsp:nvSpPr>
      <dsp:spPr>
        <a:xfrm>
          <a:off x="2078189" y="1266024"/>
          <a:ext cx="1137283" cy="3947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379"/>
              </a:lnTo>
              <a:lnTo>
                <a:pt x="1137283" y="197379"/>
              </a:lnTo>
              <a:lnTo>
                <a:pt x="1137283" y="394759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1E25CD-5B8F-4BE4-A1EC-B45A5B4AEAEA}">
      <dsp:nvSpPr>
        <dsp:cNvPr id="0" name=""/>
        <dsp:cNvSpPr/>
      </dsp:nvSpPr>
      <dsp:spPr>
        <a:xfrm>
          <a:off x="940905" y="1266024"/>
          <a:ext cx="1137283" cy="394759"/>
        </a:xfrm>
        <a:custGeom>
          <a:avLst/>
          <a:gdLst/>
          <a:ahLst/>
          <a:cxnLst/>
          <a:rect l="0" t="0" r="0" b="0"/>
          <a:pathLst>
            <a:path>
              <a:moveTo>
                <a:pt x="1137283" y="0"/>
              </a:moveTo>
              <a:lnTo>
                <a:pt x="1137283" y="197379"/>
              </a:lnTo>
              <a:lnTo>
                <a:pt x="0" y="197379"/>
              </a:lnTo>
              <a:lnTo>
                <a:pt x="0" y="394759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658EE0-813F-433E-A860-D3281114F9EB}">
      <dsp:nvSpPr>
        <dsp:cNvPr id="0" name=""/>
        <dsp:cNvSpPr/>
      </dsp:nvSpPr>
      <dsp:spPr>
        <a:xfrm>
          <a:off x="1608237" y="326121"/>
          <a:ext cx="939903" cy="939903"/>
        </a:xfrm>
        <a:prstGeom prst="arc">
          <a:avLst>
            <a:gd name="adj1" fmla="val 13200000"/>
            <a:gd name="adj2" fmla="val 19200000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1B823D-C8CB-45B4-9D86-A9EF43BF0A1C}">
      <dsp:nvSpPr>
        <dsp:cNvPr id="0" name=""/>
        <dsp:cNvSpPr/>
      </dsp:nvSpPr>
      <dsp:spPr>
        <a:xfrm>
          <a:off x="1608237" y="326121"/>
          <a:ext cx="939903" cy="939903"/>
        </a:xfrm>
        <a:prstGeom prst="arc">
          <a:avLst>
            <a:gd name="adj1" fmla="val 2400000"/>
            <a:gd name="adj2" fmla="val 8400000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8C6FF6-015D-4716-A38C-71F37FFBB6D0}">
      <dsp:nvSpPr>
        <dsp:cNvPr id="0" name=""/>
        <dsp:cNvSpPr/>
      </dsp:nvSpPr>
      <dsp:spPr>
        <a:xfrm>
          <a:off x="1138285" y="495303"/>
          <a:ext cx="1879807" cy="601538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tx1"/>
              </a:solidFill>
            </a:rPr>
            <a:t>Deep </a:t>
          </a:r>
          <a:r>
            <a:rPr lang="de-DE" sz="1600" b="1" kern="1200" dirty="0" err="1">
              <a:solidFill>
                <a:schemeClr val="tx1"/>
              </a:solidFill>
            </a:rPr>
            <a:t>Neural</a:t>
          </a:r>
          <a:r>
            <a:rPr lang="de-DE" sz="1600" b="1" kern="1200" dirty="0">
              <a:solidFill>
                <a:schemeClr val="tx1"/>
              </a:solidFill>
            </a:rPr>
            <a:t> Networks</a:t>
          </a:r>
        </a:p>
      </dsp:txBody>
      <dsp:txXfrm>
        <a:off x="1138285" y="495303"/>
        <a:ext cx="1879807" cy="601538"/>
      </dsp:txXfrm>
    </dsp:sp>
    <dsp:sp modelId="{C85C5B9F-2409-42D7-997F-C5C1FF6EC983}">
      <dsp:nvSpPr>
        <dsp:cNvPr id="0" name=""/>
        <dsp:cNvSpPr/>
      </dsp:nvSpPr>
      <dsp:spPr>
        <a:xfrm>
          <a:off x="470953" y="1660784"/>
          <a:ext cx="939903" cy="939903"/>
        </a:xfrm>
        <a:prstGeom prst="arc">
          <a:avLst>
            <a:gd name="adj1" fmla="val 13200000"/>
            <a:gd name="adj2" fmla="val 19200000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4C9EF2-C5A6-4E66-96BA-8842955503E8}">
      <dsp:nvSpPr>
        <dsp:cNvPr id="0" name=""/>
        <dsp:cNvSpPr/>
      </dsp:nvSpPr>
      <dsp:spPr>
        <a:xfrm>
          <a:off x="470953" y="1660784"/>
          <a:ext cx="939903" cy="939903"/>
        </a:xfrm>
        <a:prstGeom prst="arc">
          <a:avLst>
            <a:gd name="adj1" fmla="val 2400000"/>
            <a:gd name="adj2" fmla="val 8400000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FF425D-1846-42CF-B3CD-1212F0EFD757}">
      <dsp:nvSpPr>
        <dsp:cNvPr id="0" name=""/>
        <dsp:cNvSpPr/>
      </dsp:nvSpPr>
      <dsp:spPr>
        <a:xfrm>
          <a:off x="1002" y="1829966"/>
          <a:ext cx="1879807" cy="601538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tx1"/>
              </a:solidFill>
            </a:rPr>
            <a:t>Value Network </a:t>
          </a:r>
          <a:r>
            <a:rPr lang="de-DE" sz="1600" i="1" kern="1200" dirty="0">
              <a:solidFill>
                <a:schemeClr val="tx1"/>
              </a:solidFill>
            </a:rPr>
            <a:t>(Bewertungsnetzwerk)</a:t>
          </a:r>
        </a:p>
      </dsp:txBody>
      <dsp:txXfrm>
        <a:off x="1002" y="1829966"/>
        <a:ext cx="1879807" cy="601538"/>
      </dsp:txXfrm>
    </dsp:sp>
    <dsp:sp modelId="{9EAF71F4-3DFD-4FE6-8090-F5132CBB215A}">
      <dsp:nvSpPr>
        <dsp:cNvPr id="0" name=""/>
        <dsp:cNvSpPr/>
      </dsp:nvSpPr>
      <dsp:spPr>
        <a:xfrm>
          <a:off x="2745520" y="1660784"/>
          <a:ext cx="939903" cy="939903"/>
        </a:xfrm>
        <a:prstGeom prst="arc">
          <a:avLst>
            <a:gd name="adj1" fmla="val 13200000"/>
            <a:gd name="adj2" fmla="val 19200000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45B656-31FE-4FA1-B6CC-410AAA19BFD8}">
      <dsp:nvSpPr>
        <dsp:cNvPr id="0" name=""/>
        <dsp:cNvSpPr/>
      </dsp:nvSpPr>
      <dsp:spPr>
        <a:xfrm>
          <a:off x="2745520" y="1660784"/>
          <a:ext cx="939903" cy="939903"/>
        </a:xfrm>
        <a:prstGeom prst="arc">
          <a:avLst>
            <a:gd name="adj1" fmla="val 2400000"/>
            <a:gd name="adj2" fmla="val 8400000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50E701-5566-4239-9916-BB7A103D5CF6}">
      <dsp:nvSpPr>
        <dsp:cNvPr id="0" name=""/>
        <dsp:cNvSpPr/>
      </dsp:nvSpPr>
      <dsp:spPr>
        <a:xfrm>
          <a:off x="2275568" y="1829966"/>
          <a:ext cx="1879807" cy="601538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tx1"/>
              </a:solidFill>
            </a:rPr>
            <a:t>Policy Network </a:t>
          </a:r>
          <a:r>
            <a:rPr lang="de-DE" sz="1600" i="1" kern="1200" dirty="0">
              <a:solidFill>
                <a:schemeClr val="tx1"/>
              </a:solidFill>
            </a:rPr>
            <a:t>(Regelnetzwerk)</a:t>
          </a:r>
        </a:p>
      </dsp:txBody>
      <dsp:txXfrm>
        <a:off x="2275568" y="1829966"/>
        <a:ext cx="1879807" cy="6015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1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3F8453D-18C9-49CF-94A8-FF8E4049F583}" type="datetime1">
              <a:rPr lang="de-DE" noProof="1" dirty="0" smtClean="0"/>
              <a:t>21.06.2022</a:t>
            </a:fld>
            <a:endParaRPr lang="de-DE" noProof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1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EC605DA-80A8-4B7B-B889-6C5700BB4CEA}" type="slidenum">
              <a:rPr lang="de-DE" noProof="1" dirty="0" smtClean="0"/>
              <a:t>‹Nr.›</a:t>
            </a:fld>
            <a:endParaRPr lang="de-DE" noProof="1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1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510F377-7309-411F-BB1D-9E89705FBB60}" type="datetime1">
              <a:rPr lang="de-DE" noProof="1" dirty="0" smtClean="0"/>
              <a:t>21.06.2022</a:t>
            </a:fld>
            <a:endParaRPr lang="de-DE" noProof="1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1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1"/>
              <a:t>Textmasterformat durch Klicken bearbeiten</a:t>
            </a:r>
          </a:p>
          <a:p>
            <a:pPr lvl="1" rtl="0"/>
            <a:r>
              <a:rPr lang="de-DE" noProof="1"/>
              <a:t>Zweite Ebene</a:t>
            </a:r>
          </a:p>
          <a:p>
            <a:pPr lvl="2" rtl="0"/>
            <a:r>
              <a:rPr lang="de-DE" noProof="1"/>
              <a:t>Dritte Ebene</a:t>
            </a:r>
          </a:p>
          <a:p>
            <a:pPr lvl="3" rtl="0"/>
            <a:r>
              <a:rPr lang="de-DE" noProof="1"/>
              <a:t>Vierte Ebene</a:t>
            </a:r>
          </a:p>
          <a:p>
            <a:pPr lvl="4" rtl="0"/>
            <a:r>
              <a:rPr lang="de-DE" noProof="1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1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3544625-0ADF-4414-89A2-9E135F0C849F}" type="slidenum">
              <a:rPr lang="de-DE" noProof="1" dirty="0" smtClean="0"/>
              <a:t>‹Nr.›</a:t>
            </a:fld>
            <a:endParaRPr lang="de-DE" noProof="1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962399" y="1964267"/>
            <a:ext cx="7197726" cy="2421464"/>
          </a:xfrm>
        </p:spPr>
        <p:txBody>
          <a:bodyPr rtlCol="0"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pPr rtl="0"/>
            <a:r>
              <a:rPr lang="de-DE" noProof="1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962399" y="4385732"/>
            <a:ext cx="7197726" cy="1405467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 noProof="1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 rtlCol="0"/>
          <a:lstStyle/>
          <a:p>
            <a:pPr rtl="0"/>
            <a:fld id="{6DA1951C-9761-456D-A1F5-4851F1B7E843}" type="datetime1">
              <a:rPr lang="de-DE" noProof="1" dirty="0" smtClean="0"/>
              <a:t>21.06.2022</a:t>
            </a:fld>
            <a:endParaRPr lang="de-DE" noProof="1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 rtlCol="0"/>
          <a:lstStyle/>
          <a:p>
            <a:pPr rtl="0"/>
            <a:endParaRPr lang="de-DE" noProof="1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rtlCol="0"/>
          <a:lstStyle/>
          <a:p>
            <a:pPr rtl="0"/>
            <a:fld id="{69E57DC2-970A-4B3E-BB1C-7A09969E49DF}" type="slidenum">
              <a:rPr lang="de-DE" noProof="1" dirty="0" smtClean="0"/>
              <a:pPr/>
              <a:t>‹Nr.›</a:t>
            </a:fld>
            <a:endParaRPr lang="de-DE" noProof="1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85800" y="4732865"/>
            <a:ext cx="1013142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5299603"/>
            <a:ext cx="10131427" cy="49371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D33EBB-61DF-4233-84D5-58AC50915A0C}" type="datetime1">
              <a:rPr lang="de-DE" noProof="0" smtClean="0"/>
              <a:t>21.06.2022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85801" y="609601"/>
            <a:ext cx="10131427" cy="3124199"/>
          </a:xfrm>
        </p:spPr>
        <p:txBody>
          <a:bodyPr rtlCol="0" anchor="ctr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85800" y="4343400"/>
            <a:ext cx="10131428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CD6D1C1-6A21-43C9-8290-E8F81B446F02}" type="datetime1">
              <a:rPr lang="de-DE" noProof="0" smtClean="0"/>
              <a:t>21.06.2022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097875" y="3352800"/>
            <a:ext cx="9339184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87465" y="4343400"/>
            <a:ext cx="10152367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3DC84D6-893C-4A3D-8830-0C3C1017C633}" type="datetime1">
              <a:rPr lang="de-DE" noProof="0" smtClean="0"/>
              <a:t>21.06.2022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85802" y="3308581"/>
            <a:ext cx="10131425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85801" y="4777381"/>
            <a:ext cx="10131426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90C6B8-3902-44C8-9ABC-1495D6A3149C}" type="datetime1">
              <a:rPr lang="de-DE" noProof="0" smtClean="0"/>
              <a:t>21.06.2022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itenkarte mit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de-DE" noProof="0"/>
              <a:t>Textmasterformat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85799" y="4775200"/>
            <a:ext cx="10135436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75F4B5-0707-41C0-91ED-137429D73A04}" type="datetime1">
              <a:rPr lang="de-DE" noProof="0" smtClean="0"/>
              <a:t>21.06.2022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de-DE" noProof="0"/>
              <a:t>Titelmasterformat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de-DE" noProof="0"/>
              <a:t>Textmasterformat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85800" y="4343400"/>
            <a:ext cx="10131428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7A91D9-FF42-4586-AC75-06ECAEB29FF1}" type="datetime1">
              <a:rPr lang="de-DE" noProof="0" smtClean="0"/>
              <a:t>21.06.2022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685801" y="609600"/>
            <a:ext cx="10131425" cy="1456267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0C5086-4618-4248-B202-F1DC6D2CC3AD}" type="datetime1">
              <a:rPr lang="de-DE" noProof="0" smtClean="0"/>
              <a:t>21.06.2022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8658675" y="609599"/>
            <a:ext cx="2158552" cy="5181601"/>
          </a:xfrm>
        </p:spPr>
        <p:txBody>
          <a:bodyPr vert="eaVert"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85800" y="609600"/>
            <a:ext cx="7832116" cy="5181600"/>
          </a:xfrm>
        </p:spPr>
        <p:txBody>
          <a:bodyPr vert="eaVert" rtlCol="0" anchor="t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646231-497C-4BA8-8B5A-A1742B8B726B}" type="datetime1">
              <a:rPr lang="de-DE" noProof="0" smtClean="0"/>
              <a:t>21.06.2022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1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de-DE" noProof="1"/>
              <a:t>Textmasterformat durch Klicken bearbeiten</a:t>
            </a:r>
          </a:p>
          <a:p>
            <a:pPr lvl="1" rtl="0"/>
            <a:r>
              <a:rPr lang="de-DE" noProof="1"/>
              <a:t>Zweite Ebene</a:t>
            </a:r>
          </a:p>
          <a:p>
            <a:pPr lvl="2" rtl="0"/>
            <a:r>
              <a:rPr lang="de-DE" noProof="1"/>
              <a:t>Dritte Ebene</a:t>
            </a:r>
          </a:p>
          <a:p>
            <a:pPr lvl="3" rtl="0"/>
            <a:r>
              <a:rPr lang="de-DE" noProof="1"/>
              <a:t>Vierte Ebene</a:t>
            </a:r>
          </a:p>
          <a:p>
            <a:pPr lvl="4" rtl="0"/>
            <a:r>
              <a:rPr lang="de-DE" noProof="1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F5FC8B-9BB0-417C-AB36-F731E597B1A3}" type="datetime1">
              <a:rPr lang="de-DE" noProof="1" dirty="0" smtClean="0"/>
              <a:t>21.06.2022</a:t>
            </a:fld>
            <a:endParaRPr lang="de-DE" noProof="1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1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de-DE" noProof="1" dirty="0" smtClean="0"/>
              <a:t>‹Nr.›</a:t>
            </a:fld>
            <a:endParaRPr lang="de-DE" noProof="1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85800" y="3308581"/>
            <a:ext cx="10131427" cy="1468800"/>
          </a:xfrm>
        </p:spPr>
        <p:txBody>
          <a:bodyPr rtlCol="0" anchor="b"/>
          <a:lstStyle>
            <a:lvl1pPr algn="l">
              <a:defRPr sz="4000" b="0" cap="all"/>
            </a:lvl1pPr>
          </a:lstStyle>
          <a:p>
            <a:pPr rtl="0"/>
            <a:r>
              <a:rPr lang="de-DE" noProof="1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85799" y="4777381"/>
            <a:ext cx="1013142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1"/>
              <a:t>Textmasterformat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4104E6-148B-4582-A507-C8BF9B827969}" type="datetime1">
              <a:rPr lang="de-DE" noProof="1" dirty="0" smtClean="0"/>
              <a:t>21.06.2022</a:t>
            </a:fld>
            <a:endParaRPr lang="de-DE" noProof="1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1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de-DE" noProof="1" dirty="0" smtClean="0"/>
              <a:pPr/>
              <a:t>‹Nr.›</a:t>
            </a:fld>
            <a:endParaRPr lang="de-DE" noProof="1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685802" y="2142067"/>
            <a:ext cx="4995334" cy="3649134"/>
          </a:xfrm>
        </p:spPr>
        <p:txBody>
          <a:bodyPr rtlCol="0">
            <a:normAutofit/>
          </a:bodyPr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821895" y="2142067"/>
            <a:ext cx="4995332" cy="3649133"/>
          </a:xfrm>
        </p:spPr>
        <p:txBody>
          <a:bodyPr rtlCol="0">
            <a:normAutofit/>
          </a:bodyPr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F9255A-1114-46F6-A4C3-07A1A78D06E9}" type="datetime1">
              <a:rPr lang="de-DE" noProof="0" smtClean="0"/>
              <a:t>21.06.2022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85801" y="2870201"/>
            <a:ext cx="4996923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5823483" y="2870201"/>
            <a:ext cx="4995334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53C8D8-C3AF-466E-AE1E-9617A1209A14}" type="datetime1">
              <a:rPr lang="de-DE" noProof="0" smtClean="0"/>
              <a:t>21.06.2022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63668B-C2F5-4757-B0C3-1822624EB371}" type="datetime1">
              <a:rPr lang="de-DE" noProof="0" smtClean="0"/>
              <a:t>21.06.2022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F621E1-6562-493F-A610-67A3D321B934}" type="datetime1">
              <a:rPr lang="de-DE" noProof="0" smtClean="0"/>
              <a:t>21.06.2022</a:t>
            </a:fld>
            <a:endParaRPr lang="de-DE" noProof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85800" y="2074333"/>
            <a:ext cx="3680885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648201" y="609601"/>
            <a:ext cx="6169026" cy="51816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3445933"/>
            <a:ext cx="3680885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45CD3E-B875-45E6-8DB0-C0EA09228128}" type="datetime1">
              <a:rPr lang="de-DE" noProof="0" smtClean="0"/>
              <a:t>21.06.2022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85800" y="1600200"/>
            <a:ext cx="6164653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4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2971800"/>
            <a:ext cx="6164653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38E951-08DC-49AF-A7B7-952FB5D4CB57}" type="datetime1">
              <a:rPr lang="de-DE" noProof="0" smtClean="0"/>
              <a:t>21.06.2022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1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de-DE" noProof="1"/>
              <a:t>Textmasterformat durch Klicken bearbeiten</a:t>
            </a:r>
          </a:p>
          <a:p>
            <a:pPr lvl="1" rtl="0"/>
            <a:r>
              <a:rPr lang="de-DE" noProof="1"/>
              <a:t>Zweite Ebene</a:t>
            </a:r>
          </a:p>
          <a:p>
            <a:pPr lvl="2" rtl="0"/>
            <a:r>
              <a:rPr lang="de-DE" noProof="1"/>
              <a:t>Dritte Ebene</a:t>
            </a:r>
          </a:p>
          <a:p>
            <a:pPr lvl="3" rtl="0"/>
            <a:r>
              <a:rPr lang="de-DE" noProof="1"/>
              <a:t>Vierte Ebene</a:t>
            </a:r>
          </a:p>
          <a:p>
            <a:pPr lvl="4" rtl="0"/>
            <a:r>
              <a:rPr lang="de-DE" noProof="1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EFB5B79C-1803-4681-A261-3BE9F4FEB96C}" type="datetime1">
              <a:rPr lang="de-DE" noProof="1" dirty="0" smtClean="0"/>
              <a:t>21.06.2022</a:t>
            </a:fld>
            <a:endParaRPr lang="de-DE" noProof="1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de-DE" noProof="1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69E57DC2-970A-4B3E-BB1C-7A09969E49DF}" type="slidenum">
              <a:rPr lang="de-DE" noProof="1" dirty="0" smtClean="0"/>
              <a:pPr/>
              <a:t>‹Nr.›</a:t>
            </a:fld>
            <a:endParaRPr lang="de-DE" noProof="1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6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8.svg"/><Relationship Id="rId10" Type="http://schemas.openxmlformats.org/officeDocument/2006/relationships/image" Target="../media/image35.png"/><Relationship Id="rId4" Type="http://schemas.openxmlformats.org/officeDocument/2006/relationships/image" Target="../media/image7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1.png"/><Relationship Id="rId7" Type="http://schemas.openxmlformats.org/officeDocument/2006/relationships/image" Target="../media/image7.png"/><Relationship Id="rId12" Type="http://schemas.openxmlformats.org/officeDocument/2006/relationships/image" Target="../media/image6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svg"/><Relationship Id="rId11" Type="http://schemas.openxmlformats.org/officeDocument/2006/relationships/image" Target="../media/image5.png"/><Relationship Id="rId5" Type="http://schemas.openxmlformats.org/officeDocument/2006/relationships/image" Target="../media/image43.png"/><Relationship Id="rId10" Type="http://schemas.openxmlformats.org/officeDocument/2006/relationships/image" Target="../media/image46.svg"/><Relationship Id="rId4" Type="http://schemas.openxmlformats.org/officeDocument/2006/relationships/image" Target="../media/image42.svg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vipen/Flappy-bird-deep-Q-learning-pytorch/blob/master/src/flappy_bird.py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microsoft.com/office/2007/relationships/media" Target="../media/media2.mp4"/><Relationship Id="rId7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51.png"/><Relationship Id="rId4" Type="http://schemas.openxmlformats.org/officeDocument/2006/relationships/video" Target="../media/media2.mp4"/><Relationship Id="rId9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.svg"/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12" Type="http://schemas.openxmlformats.org/officeDocument/2006/relationships/image" Target="../media/image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11" Type="http://schemas.openxmlformats.org/officeDocument/2006/relationships/image" Target="../media/image65.svg"/><Relationship Id="rId5" Type="http://schemas.openxmlformats.org/officeDocument/2006/relationships/image" Target="../media/image59.svg"/><Relationship Id="rId15" Type="http://schemas.openxmlformats.org/officeDocument/2006/relationships/image" Target="../media/image8.sv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svg"/><Relationship Id="rId1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.svg"/><Relationship Id="rId7" Type="http://schemas.openxmlformats.org/officeDocument/2006/relationships/image" Target="../media/image6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11" Type="http://schemas.openxmlformats.org/officeDocument/2006/relationships/image" Target="../media/image71.svg"/><Relationship Id="rId5" Type="http://schemas.openxmlformats.org/officeDocument/2006/relationships/image" Target="../media/image8.svg"/><Relationship Id="rId10" Type="http://schemas.openxmlformats.org/officeDocument/2006/relationships/image" Target="../media/image70.png"/><Relationship Id="rId4" Type="http://schemas.openxmlformats.org/officeDocument/2006/relationships/image" Target="../media/image7.png"/><Relationship Id="rId9" Type="http://schemas.openxmlformats.org/officeDocument/2006/relationships/image" Target="../media/image69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.svg"/><Relationship Id="rId7" Type="http://schemas.openxmlformats.org/officeDocument/2006/relationships/image" Target="../media/image73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11" Type="http://schemas.openxmlformats.org/officeDocument/2006/relationships/image" Target="../media/image77.svg"/><Relationship Id="rId5" Type="http://schemas.openxmlformats.org/officeDocument/2006/relationships/image" Target="../media/image8.svg"/><Relationship Id="rId10" Type="http://schemas.openxmlformats.org/officeDocument/2006/relationships/image" Target="../media/image76.png"/><Relationship Id="rId4" Type="http://schemas.openxmlformats.org/officeDocument/2006/relationships/image" Target="../media/image7.png"/><Relationship Id="rId9" Type="http://schemas.openxmlformats.org/officeDocument/2006/relationships/image" Target="../media/image7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sv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6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8.svg"/><Relationship Id="rId10" Type="http://schemas.openxmlformats.org/officeDocument/2006/relationships/image" Target="../media/image19.png"/><Relationship Id="rId4" Type="http://schemas.openxmlformats.org/officeDocument/2006/relationships/image" Target="../media/image7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6.svg"/><Relationship Id="rId7" Type="http://schemas.openxmlformats.org/officeDocument/2006/relationships/image" Target="../media/image16.svg"/><Relationship Id="rId12" Type="http://schemas.openxmlformats.org/officeDocument/2006/relationships/image" Target="../media/image2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7.svg"/><Relationship Id="rId5" Type="http://schemas.openxmlformats.org/officeDocument/2006/relationships/image" Target="../media/image8.svg"/><Relationship Id="rId10" Type="http://schemas.openxmlformats.org/officeDocument/2006/relationships/image" Target="../media/image26.png"/><Relationship Id="rId4" Type="http://schemas.openxmlformats.org/officeDocument/2006/relationships/image" Target="../media/image7.png"/><Relationship Id="rId9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6.svg"/><Relationship Id="rId7" Type="http://schemas.openxmlformats.org/officeDocument/2006/relationships/diagramLayout" Target="../diagrams/layou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image" Target="../media/image29.png"/><Relationship Id="rId5" Type="http://schemas.openxmlformats.org/officeDocument/2006/relationships/image" Target="../media/image8.svg"/><Relationship Id="rId10" Type="http://schemas.microsoft.com/office/2007/relationships/diagramDrawing" Target="../diagrams/drawing1.xml"/><Relationship Id="rId4" Type="http://schemas.openxmlformats.org/officeDocument/2006/relationships/image" Target="../media/image7.png"/><Relationship Id="rId9" Type="http://schemas.openxmlformats.org/officeDocument/2006/relationships/diagramColors" Target="../diagrams/colors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2570B0E9-BFA7-AF09-5306-69E2529B3293}"/>
              </a:ext>
            </a:extLst>
          </p:cNvPr>
          <p:cNvSpPr/>
          <p:nvPr/>
        </p:nvSpPr>
        <p:spPr>
          <a:xfrm>
            <a:off x="2799184" y="4157133"/>
            <a:ext cx="8537509" cy="165583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0651" y="2554817"/>
            <a:ext cx="8669474" cy="2421464"/>
          </a:xfrm>
        </p:spPr>
        <p:txBody>
          <a:bodyPr rtlCol="0">
            <a:normAutofit/>
          </a:bodyPr>
          <a:lstStyle/>
          <a:p>
            <a:pPr rtl="0"/>
            <a:r>
              <a:rPr lang="de-DE" sz="4000" b="1" dirty="0"/>
              <a:t>Künstliche Intelligenz und Gaming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29812" y="4976282"/>
            <a:ext cx="8230313" cy="1405467"/>
          </a:xfrm>
        </p:spPr>
        <p:txBody>
          <a:bodyPr rtlCol="0">
            <a:normAutofit/>
          </a:bodyPr>
          <a:lstStyle/>
          <a:p>
            <a:r>
              <a:rPr lang="de-DE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Präsentation zu aktuellen Data </a:t>
            </a:r>
            <a:r>
              <a:rPr lang="de-DE" b="1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science</a:t>
            </a:r>
            <a:r>
              <a:rPr lang="de-DE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Entwicklungen von</a:t>
            </a:r>
          </a:p>
          <a:p>
            <a:pPr rtl="0"/>
            <a:r>
              <a:rPr lang="de-D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Johannes Bubeck, Ferdinand Bubeck, Niklas Lederer und </a:t>
            </a:r>
            <a:r>
              <a:rPr lang="de-DE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stefan</a:t>
            </a:r>
            <a:r>
              <a:rPr lang="de-D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eckerle</a:t>
            </a:r>
            <a:endParaRPr lang="de-DE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FD01D47D-6219-D0C8-6FAD-8248BE9EA56E}"/>
              </a:ext>
            </a:extLst>
          </p:cNvPr>
          <p:cNvGrpSpPr>
            <a:grpSpLocks noChangeAspect="1"/>
          </p:cNvGrpSpPr>
          <p:nvPr/>
        </p:nvGrpSpPr>
        <p:grpSpPr>
          <a:xfrm>
            <a:off x="9182298" y="2850340"/>
            <a:ext cx="2154395" cy="1157319"/>
            <a:chOff x="7766759" y="2192694"/>
            <a:chExt cx="3387012" cy="1819469"/>
          </a:xfrm>
        </p:grpSpPr>
        <p:sp>
          <p:nvSpPr>
            <p:cNvPr id="10" name="Flussdiagramm: Vorbereitung 9">
              <a:extLst>
                <a:ext uri="{FF2B5EF4-FFF2-40B4-BE49-F238E27FC236}">
                  <a16:creationId xmlns:a16="http://schemas.microsoft.com/office/drawing/2014/main" id="{AD4E0200-CD55-7CFC-7C6E-531CEEC6A69A}"/>
                </a:ext>
              </a:extLst>
            </p:cNvPr>
            <p:cNvSpPr/>
            <p:nvPr/>
          </p:nvSpPr>
          <p:spPr>
            <a:xfrm>
              <a:off x="7766759" y="2192694"/>
              <a:ext cx="3387012" cy="1819469"/>
            </a:xfrm>
            <a:prstGeom prst="flowChartPreparati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 descr="Gehirn mit einfarbiger Füllung">
              <a:extLst>
                <a:ext uri="{FF2B5EF4-FFF2-40B4-BE49-F238E27FC236}">
                  <a16:creationId xmlns:a16="http://schemas.microsoft.com/office/drawing/2014/main" id="{022468FA-D724-417A-F5F0-E1CD4241B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87004" y="2412939"/>
              <a:ext cx="1473261" cy="1473261"/>
            </a:xfrm>
            <a:prstGeom prst="rect">
              <a:avLst/>
            </a:prstGeom>
          </p:spPr>
        </p:pic>
        <p:pic>
          <p:nvPicPr>
            <p:cNvPr id="9" name="Grafik 8" descr="Gamecontroller mit einfarbiger Füllung">
              <a:extLst>
                <a:ext uri="{FF2B5EF4-FFF2-40B4-BE49-F238E27FC236}">
                  <a16:creationId xmlns:a16="http://schemas.microsoft.com/office/drawing/2014/main" id="{E2A3933C-217F-7107-5F28-65ED24CBD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66958" y="2412939"/>
              <a:ext cx="1473261" cy="1473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391E03-7460-75D4-FA42-FDDA6AD40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Alpha </a:t>
            </a:r>
            <a:r>
              <a:rPr lang="de-DE" b="1" dirty="0" err="1"/>
              <a:t>fold</a:t>
            </a:r>
            <a:endParaRPr lang="de-DE" b="1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FDE18404-C96E-2BDC-5A71-00DB2BBE8B1A}"/>
              </a:ext>
            </a:extLst>
          </p:cNvPr>
          <p:cNvGrpSpPr>
            <a:grpSpLocks noChangeAspect="1"/>
          </p:cNvGrpSpPr>
          <p:nvPr/>
        </p:nvGrpSpPr>
        <p:grpSpPr>
          <a:xfrm>
            <a:off x="161820" y="5867400"/>
            <a:ext cx="1523005" cy="818143"/>
            <a:chOff x="7766759" y="2192694"/>
            <a:chExt cx="3387012" cy="1819469"/>
          </a:xfrm>
        </p:grpSpPr>
        <p:sp>
          <p:nvSpPr>
            <p:cNvPr id="5" name="Flussdiagramm: Vorbereitung 4">
              <a:extLst>
                <a:ext uri="{FF2B5EF4-FFF2-40B4-BE49-F238E27FC236}">
                  <a16:creationId xmlns:a16="http://schemas.microsoft.com/office/drawing/2014/main" id="{6EA098FA-AB73-0A5A-166A-4EF3779E3FA1}"/>
                </a:ext>
              </a:extLst>
            </p:cNvPr>
            <p:cNvSpPr/>
            <p:nvPr/>
          </p:nvSpPr>
          <p:spPr>
            <a:xfrm>
              <a:off x="7766759" y="2192694"/>
              <a:ext cx="3387012" cy="1819469"/>
            </a:xfrm>
            <a:prstGeom prst="flowChartPreparati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 descr="Gehirn mit einfarbiger Füllung">
              <a:extLst>
                <a:ext uri="{FF2B5EF4-FFF2-40B4-BE49-F238E27FC236}">
                  <a16:creationId xmlns:a16="http://schemas.microsoft.com/office/drawing/2014/main" id="{B76706B1-62F0-2CDB-3286-0A93E5FE3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87004" y="2412939"/>
              <a:ext cx="1473261" cy="1473261"/>
            </a:xfrm>
            <a:prstGeom prst="rect">
              <a:avLst/>
            </a:prstGeom>
          </p:spPr>
        </p:pic>
        <p:pic>
          <p:nvPicPr>
            <p:cNvPr id="7" name="Grafik 6" descr="Gamecontroller mit einfarbiger Füllung">
              <a:extLst>
                <a:ext uri="{FF2B5EF4-FFF2-40B4-BE49-F238E27FC236}">
                  <a16:creationId xmlns:a16="http://schemas.microsoft.com/office/drawing/2014/main" id="{248793FF-54C1-68C2-D1BC-12886DBD0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66958" y="2412939"/>
              <a:ext cx="1473261" cy="1473261"/>
            </a:xfrm>
            <a:prstGeom prst="rect">
              <a:avLst/>
            </a:prstGeom>
          </p:spPr>
        </p:pic>
      </p:grp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45D238AC-2328-8E87-F887-9833A08C1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4824" y="2510367"/>
            <a:ext cx="5820156" cy="327884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de-DE" sz="1400" b="1" dirty="0"/>
              <a:t>Vorhersage</a:t>
            </a:r>
            <a:r>
              <a:rPr lang="de-DE" sz="1400" dirty="0"/>
              <a:t> einer </a:t>
            </a:r>
            <a:r>
              <a:rPr lang="de-DE" sz="1400" b="1" dirty="0"/>
              <a:t>Proteinstruktur</a:t>
            </a:r>
            <a:r>
              <a:rPr lang="de-DE" sz="1400" dirty="0"/>
              <a:t> auf der Basis von </a:t>
            </a:r>
            <a:r>
              <a:rPr lang="de-DE" sz="1400" b="1" dirty="0"/>
              <a:t>Aminosäuresequenzen</a:t>
            </a:r>
          </a:p>
          <a:p>
            <a:pPr marL="0" indent="0">
              <a:buNone/>
            </a:pPr>
            <a:r>
              <a:rPr lang="de-DE" sz="1400" dirty="0"/>
              <a:t>		 </a:t>
            </a:r>
          </a:p>
        </p:txBody>
      </p:sp>
      <p:pic>
        <p:nvPicPr>
          <p:cNvPr id="11" name="Grafik 10" descr="Nerv mit einfarbiger Füllung">
            <a:extLst>
              <a:ext uri="{FF2B5EF4-FFF2-40B4-BE49-F238E27FC236}">
                <a16:creationId xmlns:a16="http://schemas.microsoft.com/office/drawing/2014/main" id="{D7BAAB43-75D9-B6D7-C504-9F2E6E8FAC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5826" y="2307537"/>
            <a:ext cx="733543" cy="733543"/>
          </a:xfrm>
          <a:prstGeom prst="rect">
            <a:avLst/>
          </a:prstGeom>
        </p:spPr>
      </p:pic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E3B69960-F1B8-B7AC-1E48-AF49C668F588}"/>
              </a:ext>
            </a:extLst>
          </p:cNvPr>
          <p:cNvSpPr txBox="1">
            <a:spLocks/>
          </p:cNvSpPr>
          <p:nvPr/>
        </p:nvSpPr>
        <p:spPr>
          <a:xfrm>
            <a:off x="592087" y="1757403"/>
            <a:ext cx="8293120" cy="3278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e-DE" sz="1600" b="1" dirty="0"/>
              <a:t>Molekularbiologie: </a:t>
            </a:r>
            <a:r>
              <a:rPr lang="de-DE" sz="1600" i="1" dirty="0"/>
              <a:t>Wie falten sich lange Ketten eines Proteins in ihrer 3-Dimenisonalen Struktur?</a:t>
            </a:r>
            <a:endParaRPr lang="de-DE" sz="1600" b="1" dirty="0"/>
          </a:p>
          <a:p>
            <a:pPr marL="0" indent="0">
              <a:buFont typeface="Arial"/>
              <a:buNone/>
            </a:pPr>
            <a:r>
              <a:rPr lang="de-DE" sz="1400" dirty="0"/>
              <a:t>		 </a:t>
            </a:r>
          </a:p>
        </p:txBody>
      </p:sp>
      <p:pic>
        <p:nvPicPr>
          <p:cNvPr id="14" name="Grafik 13" descr="Zeitung mit einfarbiger Füllung">
            <a:extLst>
              <a:ext uri="{FF2B5EF4-FFF2-40B4-BE49-F238E27FC236}">
                <a16:creationId xmlns:a16="http://schemas.microsoft.com/office/drawing/2014/main" id="{EAC08F1D-05B6-F94E-5837-4975ABF92A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5823" y="3986052"/>
            <a:ext cx="733544" cy="733544"/>
          </a:xfrm>
          <a:prstGeom prst="rect">
            <a:avLst/>
          </a:prstGeom>
        </p:spPr>
      </p:pic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13872CFC-F8A9-F6CC-5336-EC00EF2E99B4}"/>
              </a:ext>
            </a:extLst>
          </p:cNvPr>
          <p:cNvSpPr txBox="1">
            <a:spLocks/>
          </p:cNvSpPr>
          <p:nvPr/>
        </p:nvSpPr>
        <p:spPr>
          <a:xfrm>
            <a:off x="1684822" y="3986053"/>
            <a:ext cx="5820156" cy="7335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e-DE" sz="1400" b="1" dirty="0"/>
              <a:t>Open-Source Quellcode und Wissenstransfer:</a:t>
            </a:r>
          </a:p>
          <a:p>
            <a:pPr marL="0" indent="0">
              <a:buFont typeface="Arial"/>
              <a:buNone/>
            </a:pPr>
            <a:r>
              <a:rPr lang="de-DE" sz="1400" dirty="0"/>
              <a:t>Jeder ist in der Lage auf die Modelle zuzugreifen </a:t>
            </a:r>
            <a:endParaRPr lang="de-DE" sz="1400" b="1" dirty="0"/>
          </a:p>
          <a:p>
            <a:pPr marL="0" indent="0">
              <a:buFont typeface="Arial"/>
              <a:buNone/>
            </a:pPr>
            <a:r>
              <a:rPr lang="de-DE" sz="1400" dirty="0"/>
              <a:t>		 </a:t>
            </a:r>
          </a:p>
        </p:txBody>
      </p:sp>
      <p:pic>
        <p:nvPicPr>
          <p:cNvPr id="17" name="Grafik 16" descr="Datenbank mit einfarbiger Füllung">
            <a:extLst>
              <a:ext uri="{FF2B5EF4-FFF2-40B4-BE49-F238E27FC236}">
                <a16:creationId xmlns:a16="http://schemas.microsoft.com/office/drawing/2014/main" id="{7BDAB069-B5E8-8F08-4D75-A6CFBFF3BB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5826" y="4877510"/>
            <a:ext cx="733544" cy="733544"/>
          </a:xfrm>
          <a:prstGeom prst="rect">
            <a:avLst/>
          </a:prstGeom>
        </p:spPr>
      </p:pic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E35396BE-F3E5-BBC7-9023-FD2B1CE4F1AF}"/>
              </a:ext>
            </a:extLst>
          </p:cNvPr>
          <p:cNvSpPr txBox="1">
            <a:spLocks/>
          </p:cNvSpPr>
          <p:nvPr/>
        </p:nvSpPr>
        <p:spPr>
          <a:xfrm>
            <a:off x="1684822" y="4877510"/>
            <a:ext cx="3534158" cy="7335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e-DE" sz="1400" b="1" dirty="0"/>
              <a:t>Next Level: </a:t>
            </a:r>
            <a:r>
              <a:rPr lang="de-DE" sz="1400" dirty="0"/>
              <a:t>Abrufen von generierten Modellen aus der </a:t>
            </a:r>
            <a:r>
              <a:rPr lang="de-DE" sz="1400" b="1" i="1" dirty="0" err="1"/>
              <a:t>AlphaFold</a:t>
            </a:r>
            <a:r>
              <a:rPr lang="de-DE" sz="1400" b="1" i="1" dirty="0"/>
              <a:t> Protein </a:t>
            </a:r>
            <a:r>
              <a:rPr lang="de-DE" sz="1400" b="1" i="1" dirty="0" err="1"/>
              <a:t>Structure</a:t>
            </a:r>
            <a:r>
              <a:rPr lang="de-DE" sz="1400" b="1" i="1" dirty="0"/>
              <a:t> Database </a:t>
            </a:r>
          </a:p>
          <a:p>
            <a:pPr marL="0" indent="0">
              <a:buFont typeface="Arial"/>
              <a:buNone/>
            </a:pPr>
            <a:r>
              <a:rPr lang="de-DE" sz="1400" dirty="0"/>
              <a:t>		 </a:t>
            </a:r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41B775B7-8A0F-10EB-AACD-0AC38156DE70}"/>
              </a:ext>
            </a:extLst>
          </p:cNvPr>
          <p:cNvSpPr txBox="1">
            <a:spLocks/>
          </p:cNvSpPr>
          <p:nvPr/>
        </p:nvSpPr>
        <p:spPr>
          <a:xfrm>
            <a:off x="1684822" y="3297425"/>
            <a:ext cx="7588571" cy="3278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e-DE" sz="1400" b="1" dirty="0"/>
              <a:t>Training </a:t>
            </a:r>
            <a:r>
              <a:rPr lang="de-DE" sz="1400" dirty="0"/>
              <a:t>der Modelle durch </a:t>
            </a:r>
            <a:r>
              <a:rPr lang="de-DE" sz="1400" b="1" dirty="0"/>
              <a:t>Künstliche Neuronale Netze</a:t>
            </a:r>
            <a:endParaRPr lang="de-DE" sz="1400" b="1" i="1" dirty="0"/>
          </a:p>
          <a:p>
            <a:pPr marL="0" indent="0">
              <a:buFont typeface="Arial"/>
              <a:buNone/>
            </a:pPr>
            <a:r>
              <a:rPr lang="de-DE" sz="1400" dirty="0"/>
              <a:t>		 </a:t>
            </a:r>
          </a:p>
        </p:txBody>
      </p:sp>
      <p:pic>
        <p:nvPicPr>
          <p:cNvPr id="21" name="Grafik 20" descr="Zahnräder mit einfarbiger Füllung">
            <a:extLst>
              <a:ext uri="{FF2B5EF4-FFF2-40B4-BE49-F238E27FC236}">
                <a16:creationId xmlns:a16="http://schemas.microsoft.com/office/drawing/2014/main" id="{9E0D6ECA-16AD-9133-2A12-861A5BE06D9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45826" y="3094595"/>
            <a:ext cx="733544" cy="733544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4F745B1-1F4C-9457-7154-9B0499EF8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507" y="2424024"/>
            <a:ext cx="7105493" cy="426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066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5C994CB4-01E2-D597-5D1D-4560D6679139}"/>
              </a:ext>
            </a:extLst>
          </p:cNvPr>
          <p:cNvSpPr/>
          <p:nvPr/>
        </p:nvSpPr>
        <p:spPr>
          <a:xfrm>
            <a:off x="3816445" y="2457450"/>
            <a:ext cx="4514851" cy="91490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DAE3BED-80D3-1AA1-F7C4-8CAC48EC843A}"/>
              </a:ext>
            </a:extLst>
          </p:cNvPr>
          <p:cNvSpPr txBox="1">
            <a:spLocks/>
          </p:cNvSpPr>
          <p:nvPr/>
        </p:nvSpPr>
        <p:spPr>
          <a:xfrm>
            <a:off x="749202" y="2573867"/>
            <a:ext cx="10693594" cy="2421464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de-DE" b="1" i="1" dirty="0"/>
              <a:t>Projekt:</a:t>
            </a:r>
            <a:r>
              <a:rPr lang="de-DE" b="1" dirty="0"/>
              <a:t> Flappy Bird</a:t>
            </a:r>
          </a:p>
          <a:p>
            <a:pPr algn="ctr"/>
            <a:endParaRPr lang="de-DE" b="1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873343F-8193-4DD0-13F7-2ED1FAAE89EF}"/>
              </a:ext>
            </a:extLst>
          </p:cNvPr>
          <p:cNvGrpSpPr>
            <a:grpSpLocks noChangeAspect="1"/>
          </p:cNvGrpSpPr>
          <p:nvPr/>
        </p:nvGrpSpPr>
        <p:grpSpPr>
          <a:xfrm>
            <a:off x="5334497" y="3485643"/>
            <a:ext cx="1523005" cy="818143"/>
            <a:chOff x="7766759" y="2192694"/>
            <a:chExt cx="3387012" cy="1819469"/>
          </a:xfrm>
        </p:grpSpPr>
        <p:sp>
          <p:nvSpPr>
            <p:cNvPr id="4" name="Flussdiagramm: Vorbereitung 3">
              <a:extLst>
                <a:ext uri="{FF2B5EF4-FFF2-40B4-BE49-F238E27FC236}">
                  <a16:creationId xmlns:a16="http://schemas.microsoft.com/office/drawing/2014/main" id="{0B4D7AD6-E955-1F32-45F1-775BAC78F052}"/>
                </a:ext>
              </a:extLst>
            </p:cNvPr>
            <p:cNvSpPr/>
            <p:nvPr/>
          </p:nvSpPr>
          <p:spPr>
            <a:xfrm>
              <a:off x="7766759" y="2192694"/>
              <a:ext cx="3387012" cy="1819469"/>
            </a:xfrm>
            <a:prstGeom prst="flowChartPreparati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" name="Grafik 4" descr="Gehirn mit einfarbiger Füllung">
              <a:extLst>
                <a:ext uri="{FF2B5EF4-FFF2-40B4-BE49-F238E27FC236}">
                  <a16:creationId xmlns:a16="http://schemas.microsoft.com/office/drawing/2014/main" id="{4910B218-C432-1D45-0C5D-08E1C6069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87004" y="2412939"/>
              <a:ext cx="1473261" cy="1473261"/>
            </a:xfrm>
            <a:prstGeom prst="rect">
              <a:avLst/>
            </a:prstGeom>
          </p:spPr>
        </p:pic>
        <p:pic>
          <p:nvPicPr>
            <p:cNvPr id="6" name="Grafik 5" descr="Gamecontroller mit einfarbiger Füllung">
              <a:extLst>
                <a:ext uri="{FF2B5EF4-FFF2-40B4-BE49-F238E27FC236}">
                  <a16:creationId xmlns:a16="http://schemas.microsoft.com/office/drawing/2014/main" id="{9AC48BAB-4D70-C593-96B5-9556C68AD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66958" y="2412939"/>
              <a:ext cx="1473261" cy="1473261"/>
            </a:xfrm>
            <a:prstGeom prst="rect">
              <a:avLst/>
            </a:prstGeom>
          </p:spPr>
        </p:pic>
      </p:grpSp>
      <p:sp>
        <p:nvSpPr>
          <p:cNvPr id="8" name="Untertitel 2">
            <a:extLst>
              <a:ext uri="{FF2B5EF4-FFF2-40B4-BE49-F238E27FC236}">
                <a16:creationId xmlns:a16="http://schemas.microsoft.com/office/drawing/2014/main" id="{F11840B2-119F-B54F-7F1C-243EA9F0BD7B}"/>
              </a:ext>
            </a:extLst>
          </p:cNvPr>
          <p:cNvSpPr txBox="1">
            <a:spLocks/>
          </p:cNvSpPr>
          <p:nvPr/>
        </p:nvSpPr>
        <p:spPr>
          <a:xfrm>
            <a:off x="4059778" y="3018994"/>
            <a:ext cx="4028184" cy="706728"/>
          </a:xfrm>
          <a:prstGeom prst="rect">
            <a:avLst/>
          </a:prstGeom>
        </p:spPr>
        <p:txBody>
          <a:bodyPr rtlCol="0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Reinforcement Learning </a:t>
            </a:r>
            <a:r>
              <a:rPr lang="de-DE" b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for</a:t>
            </a:r>
            <a:r>
              <a:rPr lang="de-DE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Games</a:t>
            </a:r>
          </a:p>
        </p:txBody>
      </p:sp>
    </p:spTree>
    <p:extLst>
      <p:ext uri="{BB962C8B-B14F-4D97-AF65-F5344CB8AC3E}">
        <p14:creationId xmlns:p14="http://schemas.microsoft.com/office/powerpoint/2010/main" val="3188360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79D145-E568-8D65-89CB-B7C12DD95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929" y="320246"/>
            <a:ext cx="4693079" cy="801717"/>
          </a:xfrm>
        </p:spPr>
        <p:txBody>
          <a:bodyPr>
            <a:normAutofit/>
          </a:bodyPr>
          <a:lstStyle/>
          <a:p>
            <a:r>
              <a:rPr lang="de-DE" b="1" dirty="0"/>
              <a:t>Flappy Bird 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470F421-ABA9-5D84-82A3-70475AA32FAE}"/>
              </a:ext>
            </a:extLst>
          </p:cNvPr>
          <p:cNvSpPr txBox="1"/>
          <p:nvPr/>
        </p:nvSpPr>
        <p:spPr>
          <a:xfrm>
            <a:off x="1391613" y="1486295"/>
            <a:ext cx="658031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i="1" dirty="0"/>
              <a:t>Mobile App im Jump and Run Genre für Einzelspieler </a:t>
            </a:r>
          </a:p>
          <a:p>
            <a:endParaRPr lang="de-DE" sz="2000" dirty="0"/>
          </a:p>
          <a:p>
            <a:r>
              <a:rPr lang="de-DE" sz="2000" i="1" dirty="0"/>
              <a:t>Veröffentlicht</a:t>
            </a:r>
            <a:r>
              <a:rPr lang="de-DE" sz="2000" dirty="0"/>
              <a:t>: 	</a:t>
            </a:r>
            <a:r>
              <a:rPr lang="de-DE" sz="2000" b="1" dirty="0"/>
              <a:t>23.05.2013</a:t>
            </a:r>
          </a:p>
          <a:p>
            <a:endParaRPr lang="de-DE" sz="2000" dirty="0"/>
          </a:p>
          <a:p>
            <a:r>
              <a:rPr lang="de-DE" sz="2000" i="1" dirty="0"/>
              <a:t>Grafik</a:t>
            </a:r>
            <a:r>
              <a:rPr lang="de-DE" sz="2000" dirty="0"/>
              <a:t>: 			Ähnelt </a:t>
            </a:r>
            <a:r>
              <a:rPr lang="de-DE" sz="2000" b="1" dirty="0"/>
              <a:t>Super Mario </a:t>
            </a:r>
          </a:p>
          <a:p>
            <a:endParaRPr lang="de-DE" sz="2000" dirty="0"/>
          </a:p>
          <a:p>
            <a:r>
              <a:rPr lang="de-DE" sz="2000" i="1" dirty="0"/>
              <a:t>Spielprinzip: </a:t>
            </a:r>
            <a:r>
              <a:rPr lang="de-DE" sz="2000" dirty="0"/>
              <a:t>		- Vogel muss zwischen den Rohren fliegen 				- Durch Berührung fliegt er hoch</a:t>
            </a:r>
          </a:p>
          <a:p>
            <a:r>
              <a:rPr lang="de-DE" sz="2000" dirty="0"/>
              <a:t>				- Ohne Interaktion stürzt er ab </a:t>
            </a:r>
          </a:p>
          <a:p>
            <a:endParaRPr lang="de-DE" sz="2000" dirty="0"/>
          </a:p>
          <a:p>
            <a:r>
              <a:rPr lang="de-DE" sz="2000" i="1" dirty="0"/>
              <a:t>Erfolge</a:t>
            </a:r>
            <a:r>
              <a:rPr lang="de-DE" sz="2000" dirty="0"/>
              <a:t>: 			- In App-Charts in Amerika und China </a:t>
            </a:r>
          </a:p>
          <a:p>
            <a:r>
              <a:rPr lang="de-DE" sz="2000" dirty="0"/>
              <a:t>				- meist heruntergeladene App zu der Zeit</a:t>
            </a:r>
          </a:p>
          <a:p>
            <a:endParaRPr lang="de-DE" sz="2000" dirty="0"/>
          </a:p>
          <a:p>
            <a:pPr algn="ctr"/>
            <a:r>
              <a:rPr lang="de-DE" sz="2000" i="1" dirty="0"/>
              <a:t>		Warum wurde Flappy Bird gewählt? </a:t>
            </a:r>
          </a:p>
          <a:p>
            <a:pPr algn="ctr"/>
            <a:r>
              <a:rPr lang="de-DE" sz="2000" dirty="0"/>
              <a:t>		Schwieriges Spiel aber einfach zu verstehen</a:t>
            </a:r>
          </a:p>
          <a:p>
            <a:endParaRPr lang="de-DE" sz="2000" dirty="0"/>
          </a:p>
        </p:txBody>
      </p:sp>
      <p:pic>
        <p:nvPicPr>
          <p:cNvPr id="1026" name="Picture 2" descr="What's your Flappy Bird High Score? Share It Here! Can you Beat It? -  NaldoTech">
            <a:extLst>
              <a:ext uri="{FF2B5EF4-FFF2-40B4-BE49-F238E27FC236}">
                <a16:creationId xmlns:a16="http://schemas.microsoft.com/office/drawing/2014/main" id="{5DC50500-B07C-0ED0-514E-FA08B6514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010" y="1598439"/>
            <a:ext cx="3464560" cy="399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 descr="Monatskalender mit einfarbiger Füllung">
            <a:extLst>
              <a:ext uri="{FF2B5EF4-FFF2-40B4-BE49-F238E27FC236}">
                <a16:creationId xmlns:a16="http://schemas.microsoft.com/office/drawing/2014/main" id="{EDD5E6B6-1CF6-AF78-074C-49D5B57E4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9330" y="1897910"/>
            <a:ext cx="688941" cy="688941"/>
          </a:xfrm>
          <a:prstGeom prst="rect">
            <a:avLst/>
          </a:prstGeom>
        </p:spPr>
      </p:pic>
      <p:pic>
        <p:nvPicPr>
          <p:cNvPr id="7" name="Grafik 6" descr="Kranz Silhouette">
            <a:extLst>
              <a:ext uri="{FF2B5EF4-FFF2-40B4-BE49-F238E27FC236}">
                <a16:creationId xmlns:a16="http://schemas.microsoft.com/office/drawing/2014/main" id="{7D59BD88-424B-85A3-C398-6B2152FAB6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6221" y="4400439"/>
            <a:ext cx="691014" cy="691014"/>
          </a:xfrm>
          <a:prstGeom prst="rect">
            <a:avLst/>
          </a:prstGeom>
        </p:spPr>
      </p:pic>
      <p:pic>
        <p:nvPicPr>
          <p:cNvPr id="9" name="Grafik 8" descr="Gamecontroller mit einfarbiger Füllung">
            <a:extLst>
              <a:ext uri="{FF2B5EF4-FFF2-40B4-BE49-F238E27FC236}">
                <a16:creationId xmlns:a16="http://schemas.microsoft.com/office/drawing/2014/main" id="{A3AA4F65-6AB0-6F3D-F2D1-8D60054011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1647" y="3242864"/>
            <a:ext cx="745588" cy="745588"/>
          </a:xfrm>
          <a:prstGeom prst="rect">
            <a:avLst/>
          </a:prstGeom>
        </p:spPr>
      </p:pic>
      <p:pic>
        <p:nvPicPr>
          <p:cNvPr id="11" name="Grafik 10" descr="Videokamera mit einfarbiger Füllung">
            <a:extLst>
              <a:ext uri="{FF2B5EF4-FFF2-40B4-BE49-F238E27FC236}">
                <a16:creationId xmlns:a16="http://schemas.microsoft.com/office/drawing/2014/main" id="{2DDEE6E1-588B-0FB8-6DE0-ED0F4E7DC8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1007" y="2491399"/>
            <a:ext cx="745588" cy="745588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23C7DD2-DF16-73FB-8AC7-72BE4FD7546B}"/>
              </a:ext>
            </a:extLst>
          </p:cNvPr>
          <p:cNvGrpSpPr>
            <a:grpSpLocks noChangeAspect="1"/>
          </p:cNvGrpSpPr>
          <p:nvPr/>
        </p:nvGrpSpPr>
        <p:grpSpPr>
          <a:xfrm>
            <a:off x="161820" y="5867400"/>
            <a:ext cx="1523005" cy="818143"/>
            <a:chOff x="7766759" y="2192694"/>
            <a:chExt cx="3387012" cy="1819469"/>
          </a:xfrm>
        </p:grpSpPr>
        <p:sp>
          <p:nvSpPr>
            <p:cNvPr id="12" name="Flussdiagramm: Vorbereitung 11">
              <a:extLst>
                <a:ext uri="{FF2B5EF4-FFF2-40B4-BE49-F238E27FC236}">
                  <a16:creationId xmlns:a16="http://schemas.microsoft.com/office/drawing/2014/main" id="{C0CE6AF6-0D88-A329-3F2B-5932CC2FFF9F}"/>
                </a:ext>
              </a:extLst>
            </p:cNvPr>
            <p:cNvSpPr/>
            <p:nvPr/>
          </p:nvSpPr>
          <p:spPr>
            <a:xfrm>
              <a:off x="7766759" y="2192694"/>
              <a:ext cx="3387012" cy="1819469"/>
            </a:xfrm>
            <a:prstGeom prst="flowChartPreparati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" name="Grafik 12" descr="Gehirn mit einfarbiger Füllung">
              <a:extLst>
                <a:ext uri="{FF2B5EF4-FFF2-40B4-BE49-F238E27FC236}">
                  <a16:creationId xmlns:a16="http://schemas.microsoft.com/office/drawing/2014/main" id="{C54AC528-60C1-A218-CF3E-67FDFC791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987004" y="2412939"/>
              <a:ext cx="1473261" cy="1473261"/>
            </a:xfrm>
            <a:prstGeom prst="rect">
              <a:avLst/>
            </a:prstGeom>
          </p:spPr>
        </p:pic>
        <p:pic>
          <p:nvPicPr>
            <p:cNvPr id="14" name="Grafik 13" descr="Gamecontroller mit einfarbiger Füllung">
              <a:extLst>
                <a:ext uri="{FF2B5EF4-FFF2-40B4-BE49-F238E27FC236}">
                  <a16:creationId xmlns:a16="http://schemas.microsoft.com/office/drawing/2014/main" id="{58B2C024-83D1-D77C-273D-90341AB40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66958" y="2412939"/>
              <a:ext cx="1473261" cy="1473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8866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C2C7D2-737F-B7E5-5A04-E22957929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296" y="180001"/>
            <a:ext cx="10515600" cy="1325563"/>
          </a:xfrm>
        </p:spPr>
        <p:txBody>
          <a:bodyPr>
            <a:normAutofit/>
          </a:bodyPr>
          <a:lstStyle/>
          <a:p>
            <a:r>
              <a:rPr lang="de-DE" b="1" dirty="0"/>
              <a:t>Durchführung des Projekts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DFD7AC7-19C3-CC08-52FC-D9C19FBE1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802" y="1279741"/>
            <a:ext cx="6284590" cy="4179092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2100233-6BD0-B78F-01F6-BA0E3440BF27}"/>
              </a:ext>
            </a:extLst>
          </p:cNvPr>
          <p:cNvSpPr txBox="1"/>
          <p:nvPr/>
        </p:nvSpPr>
        <p:spPr>
          <a:xfrm>
            <a:off x="591237" y="1937707"/>
            <a:ext cx="501593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>
                <a:cs typeface="Arial" panose="020B0604020202020204" pitchFamily="34" charset="0"/>
              </a:rPr>
              <a:t>Reinforcement Learning mit Q-Table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de-DE" sz="2000" dirty="0">
                <a:cs typeface="Arial" panose="020B0604020202020204" pitchFamily="34" charset="0"/>
              </a:rPr>
              <a:t>Jeder mögliche Zustand eine Zeile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de-DE" sz="2000" dirty="0">
                <a:cs typeface="Arial" panose="020B0604020202020204" pitchFamily="34" charset="0"/>
              </a:rPr>
              <a:t>Jede mögliche Aktion eine Spalte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de-DE" sz="2000" dirty="0">
                <a:cs typeface="Arial" panose="020B0604020202020204" pitchFamily="34" charset="0"/>
              </a:rPr>
              <a:t>Der Wert ist die Bewertung der Aktion bei dem Zustand</a:t>
            </a:r>
          </a:p>
          <a:p>
            <a:r>
              <a:rPr lang="de-DE" sz="2000" dirty="0">
                <a:cs typeface="Arial" panose="020B0604020202020204" pitchFamily="34" charset="0"/>
              </a:rPr>
              <a:t>Umsetzung in Python </a:t>
            </a:r>
          </a:p>
          <a:p>
            <a:r>
              <a:rPr lang="de-DE" sz="2000" dirty="0">
                <a:cs typeface="Arial" panose="020B0604020202020204" pitchFamily="34" charset="0"/>
              </a:rPr>
              <a:t>Implementierung des Spiels aus dem Internet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de-DE" sz="2000" dirty="0" err="1">
                <a:cs typeface="Arial" panose="020B0604020202020204" pitchFamily="34" charset="0"/>
                <a:hlinkClick r:id="rId3"/>
              </a:rPr>
              <a:t>Github</a:t>
            </a:r>
            <a:r>
              <a:rPr lang="de-DE" sz="2000" dirty="0">
                <a:cs typeface="Arial" panose="020B0604020202020204" pitchFamily="34" charset="0"/>
                <a:hlinkClick r:id="rId3"/>
              </a:rPr>
              <a:t> | Flappybird.py</a:t>
            </a:r>
            <a:r>
              <a:rPr lang="de-DE" sz="2000" dirty="0">
                <a:cs typeface="Arial" panose="020B0604020202020204" pitchFamily="34" charset="0"/>
              </a:rPr>
              <a:t>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D94E412-E6CB-8950-5035-536491E3C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099" y="5860286"/>
            <a:ext cx="11849801" cy="79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072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708498-5A7F-575D-A3B1-694D2A7987E0}"/>
              </a:ext>
            </a:extLst>
          </p:cNvPr>
          <p:cNvCxnSpPr/>
          <p:nvPr/>
        </p:nvCxnSpPr>
        <p:spPr>
          <a:xfrm>
            <a:off x="5873474" y="1982769"/>
            <a:ext cx="0" cy="4044677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FA6DB4AD-4E0B-A8FD-F3CD-9114519AB224}"/>
              </a:ext>
            </a:extLst>
          </p:cNvPr>
          <p:cNvSpPr txBox="1"/>
          <p:nvPr/>
        </p:nvSpPr>
        <p:spPr>
          <a:xfrm>
            <a:off x="1273428" y="1329526"/>
            <a:ext cx="402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Algorithmische Programmierung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FD30340-BC06-B7BA-58D2-D30E51C6DD3D}"/>
              </a:ext>
            </a:extLst>
          </p:cNvPr>
          <p:cNvSpPr txBox="1"/>
          <p:nvPr/>
        </p:nvSpPr>
        <p:spPr>
          <a:xfrm>
            <a:off x="7192719" y="1329526"/>
            <a:ext cx="4217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Reinforcement Learning Programmierung 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9938E44C-C3DA-B005-76F9-446D11EED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296" y="180001"/>
            <a:ext cx="10515600" cy="1325563"/>
          </a:xfrm>
        </p:spPr>
        <p:txBody>
          <a:bodyPr>
            <a:normAutofit/>
          </a:bodyPr>
          <a:lstStyle/>
          <a:p>
            <a:r>
              <a:rPr lang="de-DE" b="1" dirty="0"/>
              <a:t>Vorgehen 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77E6748-E0E3-C2AB-293B-E861FAD3F50F}"/>
              </a:ext>
            </a:extLst>
          </p:cNvPr>
          <p:cNvSpPr txBox="1"/>
          <p:nvPr/>
        </p:nvSpPr>
        <p:spPr>
          <a:xfrm>
            <a:off x="504883" y="1873679"/>
            <a:ext cx="5205909" cy="258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game_state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next_frame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+ 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]):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game_state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next_frame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    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game_state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next_frame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9BB6AA4-EE59-A795-006C-D9EB6EA5C38D}"/>
              </a:ext>
            </a:extLst>
          </p:cNvPr>
          <p:cNvSpPr txBox="1"/>
          <p:nvPr/>
        </p:nvSpPr>
        <p:spPr>
          <a:xfrm>
            <a:off x="572200" y="4827117"/>
            <a:ext cx="51385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game_state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next_frame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de-DE" b="0" dirty="0">
                <a:effectLst/>
                <a:latin typeface="Consolas" panose="020B0609020204030204" pitchFamily="49" charset="0"/>
              </a:rPr>
              <a:t>= keine Aktion</a:t>
            </a:r>
          </a:p>
          <a:p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game_state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next_frame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de-DE" b="0" dirty="0">
                <a:effectLst/>
                <a:latin typeface="Consolas" panose="020B0609020204030204" pitchFamily="49" charset="0"/>
              </a:rPr>
              <a:t>= eine Aktion </a:t>
            </a:r>
          </a:p>
          <a:p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de-DE" b="0" dirty="0">
                <a:effectLst/>
                <a:latin typeface="Consolas" panose="020B0609020204030204" pitchFamily="49" charset="0"/>
              </a:rPr>
              <a:t>= Höhe des Vogels </a:t>
            </a:r>
          </a:p>
          <a:p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D4D4D4"/>
                </a:solidFill>
                <a:latin typeface="Consolas" panose="020B0609020204030204" pitchFamily="49" charset="0"/>
              </a:rPr>
              <a:t>] </a:t>
            </a:r>
            <a:r>
              <a:rPr lang="de-DE" dirty="0">
                <a:latin typeface="Consolas" panose="020B0609020204030204" pitchFamily="49" charset="0"/>
              </a:rPr>
              <a:t>= Höhe der unteren Röhre</a:t>
            </a:r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53E4980-B0FF-C420-7C13-4E6A1DC4FCF9}"/>
              </a:ext>
            </a:extLst>
          </p:cNvPr>
          <p:cNvSpPr txBox="1"/>
          <p:nvPr/>
        </p:nvSpPr>
        <p:spPr>
          <a:xfrm>
            <a:off x="6096000" y="1868908"/>
            <a:ext cx="5909941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vogel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 </a:t>
            </a:r>
            <a:r>
              <a:rPr lang="de-DE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#=&gt; 380</a:t>
            </a:r>
            <a:endParaRPr lang="de-DE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abstand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292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     </a:t>
            </a:r>
            <a:r>
              <a:rPr lang="de-DE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#=&gt; 72</a:t>
            </a:r>
            <a:endParaRPr lang="de-DE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y_lowerpipe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280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de-DE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#=&gt; 7</a:t>
            </a:r>
          </a:p>
          <a:p>
            <a:r>
              <a:rPr lang="de-DE" dirty="0">
                <a:solidFill>
                  <a:srgbClr val="6A9955"/>
                </a:solidFill>
                <a:latin typeface="Consolas" panose="020B0609020204030204" pitchFamily="49" charset="0"/>
              </a:rPr>
              <a:t>#=&gt; 380*72*7 = 191520</a:t>
            </a:r>
            <a:endParaRPr lang="de-DE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1CDEF11-3CB9-C23A-7C2C-C0A864566E82}"/>
              </a:ext>
            </a:extLst>
          </p:cNvPr>
          <p:cNvSpPr txBox="1"/>
          <p:nvPr/>
        </p:nvSpPr>
        <p:spPr>
          <a:xfrm>
            <a:off x="6096000" y="3327229"/>
            <a:ext cx="590993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df_states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columns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vogel_hoehe</a:t>
            </a: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"abstand"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pipe_hoehe</a:t>
            </a: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9C90F1F-03DD-01D7-1E4C-6C60C07CC729}"/>
              </a:ext>
            </a:extLst>
          </p:cNvPr>
          <p:cNvSpPr txBox="1"/>
          <p:nvPr/>
        </p:nvSpPr>
        <p:spPr>
          <a:xfrm>
            <a:off x="6096000" y="4231553"/>
            <a:ext cx="5888428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q_table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"state"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df_states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"state"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q_table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"nothing"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q_table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"press"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</a:t>
            </a:r>
          </a:p>
        </p:txBody>
      </p:sp>
      <p:graphicFrame>
        <p:nvGraphicFramePr>
          <p:cNvPr id="22" name="Tabelle 22">
            <a:extLst>
              <a:ext uri="{FF2B5EF4-FFF2-40B4-BE49-F238E27FC236}">
                <a16:creationId xmlns:a16="http://schemas.microsoft.com/office/drawing/2014/main" id="{E1D13BE9-C929-9D88-BB62-62DD656D7D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340204"/>
              </p:ext>
            </p:extLst>
          </p:nvPr>
        </p:nvGraphicFramePr>
        <p:xfrm>
          <a:off x="9257437" y="5413178"/>
          <a:ext cx="2726991" cy="11163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8997">
                  <a:extLst>
                    <a:ext uri="{9D8B030D-6E8A-4147-A177-3AD203B41FA5}">
                      <a16:colId xmlns:a16="http://schemas.microsoft.com/office/drawing/2014/main" val="1990068522"/>
                    </a:ext>
                  </a:extLst>
                </a:gridCol>
                <a:gridCol w="908997">
                  <a:extLst>
                    <a:ext uri="{9D8B030D-6E8A-4147-A177-3AD203B41FA5}">
                      <a16:colId xmlns:a16="http://schemas.microsoft.com/office/drawing/2014/main" val="2911240572"/>
                    </a:ext>
                  </a:extLst>
                </a:gridCol>
                <a:gridCol w="908997">
                  <a:extLst>
                    <a:ext uri="{9D8B030D-6E8A-4147-A177-3AD203B41FA5}">
                      <a16:colId xmlns:a16="http://schemas.microsoft.com/office/drawing/2014/main" val="1528829851"/>
                    </a:ext>
                  </a:extLst>
                </a:gridCol>
              </a:tblGrid>
              <a:tr h="37211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state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nothing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868316"/>
                  </a:ext>
                </a:extLst>
              </a:tr>
              <a:tr h="372118"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42714"/>
                  </a:ext>
                </a:extLst>
              </a:tr>
              <a:tr h="372118"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13493"/>
                  </a:ext>
                </a:extLst>
              </a:tr>
            </a:tbl>
          </a:graphicData>
        </a:graphic>
      </p:graphicFrame>
      <p:graphicFrame>
        <p:nvGraphicFramePr>
          <p:cNvPr id="23" name="Tabelle 22">
            <a:extLst>
              <a:ext uri="{FF2B5EF4-FFF2-40B4-BE49-F238E27FC236}">
                <a16:creationId xmlns:a16="http://schemas.microsoft.com/office/drawing/2014/main" id="{4D6F3724-C926-0B9D-FCF4-078F584F52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340724"/>
              </p:ext>
            </p:extLst>
          </p:nvPr>
        </p:nvGraphicFramePr>
        <p:xfrm>
          <a:off x="6096000" y="5412876"/>
          <a:ext cx="3085712" cy="11163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428">
                  <a:extLst>
                    <a:ext uri="{9D8B030D-6E8A-4147-A177-3AD203B41FA5}">
                      <a16:colId xmlns:a16="http://schemas.microsoft.com/office/drawing/2014/main" val="1990068522"/>
                    </a:ext>
                  </a:extLst>
                </a:gridCol>
                <a:gridCol w="771428">
                  <a:extLst>
                    <a:ext uri="{9D8B030D-6E8A-4147-A177-3AD203B41FA5}">
                      <a16:colId xmlns:a16="http://schemas.microsoft.com/office/drawing/2014/main" val="2911240572"/>
                    </a:ext>
                  </a:extLst>
                </a:gridCol>
                <a:gridCol w="969435">
                  <a:extLst>
                    <a:ext uri="{9D8B030D-6E8A-4147-A177-3AD203B41FA5}">
                      <a16:colId xmlns:a16="http://schemas.microsoft.com/office/drawing/2014/main" val="1528829851"/>
                    </a:ext>
                  </a:extLst>
                </a:gridCol>
                <a:gridCol w="573421">
                  <a:extLst>
                    <a:ext uri="{9D8B030D-6E8A-4147-A177-3AD203B41FA5}">
                      <a16:colId xmlns:a16="http://schemas.microsoft.com/office/drawing/2014/main" val="2521919695"/>
                    </a:ext>
                  </a:extLst>
                </a:gridCol>
              </a:tblGrid>
              <a:tr h="37211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state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vogel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abstand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868316"/>
                  </a:ext>
                </a:extLst>
              </a:tr>
              <a:tr h="372118"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42714"/>
                  </a:ext>
                </a:extLst>
              </a:tr>
              <a:tr h="372118"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13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1589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FA6DB4AD-4E0B-A8FD-F3CD-9114519AB224}"/>
              </a:ext>
            </a:extLst>
          </p:cNvPr>
          <p:cNvSpPr txBox="1"/>
          <p:nvPr/>
        </p:nvSpPr>
        <p:spPr>
          <a:xfrm>
            <a:off x="1273428" y="1329526"/>
            <a:ext cx="3651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Algorithmische Programmierung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FD30340-BC06-B7BA-58D2-D30E51C6DD3D}"/>
              </a:ext>
            </a:extLst>
          </p:cNvPr>
          <p:cNvSpPr txBox="1"/>
          <p:nvPr/>
        </p:nvSpPr>
        <p:spPr>
          <a:xfrm>
            <a:off x="7192719" y="1329526"/>
            <a:ext cx="4217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Reinforcement Learning Programmierung 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9938E44C-C3DA-B005-76F9-446D11EED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296" y="180001"/>
            <a:ext cx="10515600" cy="1325563"/>
          </a:xfrm>
        </p:spPr>
        <p:txBody>
          <a:bodyPr>
            <a:normAutofit/>
          </a:bodyPr>
          <a:lstStyle/>
          <a:p>
            <a:r>
              <a:rPr lang="de-DE" b="1" dirty="0"/>
              <a:t>Vorgehen 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77E6748-E0E3-C2AB-293B-E861FAD3F50F}"/>
              </a:ext>
            </a:extLst>
          </p:cNvPr>
          <p:cNvSpPr txBox="1"/>
          <p:nvPr/>
        </p:nvSpPr>
        <p:spPr>
          <a:xfrm>
            <a:off x="504883" y="1873679"/>
            <a:ext cx="5205909" cy="258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game_state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next_frame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+ 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]):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game_state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next_frame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    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game_state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next_frame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9BB6AA4-EE59-A795-006C-D9EB6EA5C38D}"/>
              </a:ext>
            </a:extLst>
          </p:cNvPr>
          <p:cNvSpPr txBox="1"/>
          <p:nvPr/>
        </p:nvSpPr>
        <p:spPr>
          <a:xfrm>
            <a:off x="572200" y="4827117"/>
            <a:ext cx="51385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game_state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next_frame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de-DE" b="0" dirty="0">
                <a:effectLst/>
                <a:latin typeface="Consolas" panose="020B0609020204030204" pitchFamily="49" charset="0"/>
              </a:rPr>
              <a:t>= keine Aktion</a:t>
            </a:r>
          </a:p>
          <a:p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game_state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next_frame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de-DE" b="0" dirty="0">
                <a:effectLst/>
                <a:latin typeface="Consolas" panose="020B0609020204030204" pitchFamily="49" charset="0"/>
              </a:rPr>
              <a:t>= eine Aktion </a:t>
            </a:r>
          </a:p>
          <a:p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de-DE" b="0" dirty="0">
                <a:effectLst/>
                <a:latin typeface="Consolas" panose="020B0609020204030204" pitchFamily="49" charset="0"/>
              </a:rPr>
              <a:t>= Höhe des Vogels </a:t>
            </a:r>
          </a:p>
          <a:p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D4D4D4"/>
                </a:solidFill>
                <a:latin typeface="Consolas" panose="020B0609020204030204" pitchFamily="49" charset="0"/>
              </a:rPr>
              <a:t>] </a:t>
            </a:r>
            <a:r>
              <a:rPr lang="de-DE" dirty="0">
                <a:latin typeface="Consolas" panose="020B0609020204030204" pitchFamily="49" charset="0"/>
              </a:rPr>
              <a:t>= Höhe der unteren Röhre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6D626B2-703F-7EAA-EC1D-814557CEB463}"/>
              </a:ext>
            </a:extLst>
          </p:cNvPr>
          <p:cNvSpPr txBox="1"/>
          <p:nvPr/>
        </p:nvSpPr>
        <p:spPr>
          <a:xfrm>
            <a:off x="6096000" y="1873679"/>
            <a:ext cx="5570078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reward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game_state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next_frame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q_learning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	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3E55686-D485-A82D-C402-3F5B2159E05C}"/>
              </a:ext>
            </a:extLst>
          </p:cNvPr>
          <p:cNvSpPr txBox="1"/>
          <p:nvPr/>
        </p:nvSpPr>
        <p:spPr>
          <a:xfrm>
            <a:off x="6096000" y="3030489"/>
            <a:ext cx="5570077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uniform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&lt; 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epsilon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randint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  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np_q_table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&lt;        </a:t>
            </a:r>
          </a:p>
          <a:p>
            <a:r>
              <a:rPr lang="de-DE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np_q_table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de-DE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de-DE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EF82FCE-FF24-3B1B-8FF7-6616FEFDC7A3}"/>
              </a:ext>
            </a:extLst>
          </p:cNvPr>
          <p:cNvSpPr txBox="1"/>
          <p:nvPr/>
        </p:nvSpPr>
        <p:spPr>
          <a:xfrm>
            <a:off x="6096004" y="5567421"/>
            <a:ext cx="5570074" cy="6566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new_value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alpha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old_value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alpha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(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reward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gamma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next_max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AA8E3758-AC13-2DE9-5003-4C68C1152319}"/>
              </a:ext>
            </a:extLst>
          </p:cNvPr>
          <p:cNvCxnSpPr/>
          <p:nvPr/>
        </p:nvCxnSpPr>
        <p:spPr>
          <a:xfrm>
            <a:off x="5873474" y="1982769"/>
            <a:ext cx="0" cy="4044677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617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F58AFE-CBE2-497A-E8F4-68843696D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11C602D-DD1C-EB28-0DDD-D37D28C43E01}"/>
              </a:ext>
            </a:extLst>
          </p:cNvPr>
          <p:cNvSpPr txBox="1"/>
          <p:nvPr/>
        </p:nvSpPr>
        <p:spPr>
          <a:xfrm>
            <a:off x="686458" y="6385012"/>
            <a:ext cx="3072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Algorithmische Lösung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F66CC24-D731-3E56-2697-8981966A571B}"/>
              </a:ext>
            </a:extLst>
          </p:cNvPr>
          <p:cNvSpPr txBox="1"/>
          <p:nvPr/>
        </p:nvSpPr>
        <p:spPr>
          <a:xfrm>
            <a:off x="4637804" y="6410950"/>
            <a:ext cx="2916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untrainierte Lösung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0874105-BF04-11DD-C993-708C9F1A95DA}"/>
              </a:ext>
            </a:extLst>
          </p:cNvPr>
          <p:cNvSpPr txBox="1"/>
          <p:nvPr/>
        </p:nvSpPr>
        <p:spPr>
          <a:xfrm>
            <a:off x="8651943" y="6410950"/>
            <a:ext cx="2775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trainierte Lösung </a:t>
            </a:r>
          </a:p>
        </p:txBody>
      </p:sp>
      <p:pic>
        <p:nvPicPr>
          <p:cNvPr id="7" name="trainiert">
            <a:hlinkClick r:id="" action="ppaction://media"/>
            <a:extLst>
              <a:ext uri="{FF2B5EF4-FFF2-40B4-BE49-F238E27FC236}">
                <a16:creationId xmlns:a16="http://schemas.microsoft.com/office/drawing/2014/main" id="{CB27F0C8-AF18-E4E4-6F89-E060C5A938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 rot="16200000">
            <a:off x="7183960" y="1873918"/>
            <a:ext cx="5711833" cy="32129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untrainiert">
            <a:hlinkClick r:id="" action="ppaction://media"/>
            <a:extLst>
              <a:ext uri="{FF2B5EF4-FFF2-40B4-BE49-F238E27FC236}">
                <a16:creationId xmlns:a16="http://schemas.microsoft.com/office/drawing/2014/main" id="{443D662F-A623-AB25-7AEE-19F60E30C52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 rot="16200000">
            <a:off x="3240084" y="1873919"/>
            <a:ext cx="5711832" cy="32129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gecodet">
            <a:hlinkClick r:id="" action="ppaction://media"/>
            <a:extLst>
              <a:ext uri="{FF2B5EF4-FFF2-40B4-BE49-F238E27FC236}">
                <a16:creationId xmlns:a16="http://schemas.microsoft.com/office/drawing/2014/main" id="{BBBF5E5B-0F02-8C7F-B2A2-3BE1A4ECE3F6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 rot="16200000">
            <a:off x="-703791" y="1873919"/>
            <a:ext cx="5711831" cy="32129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00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1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3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277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B12C63C-A09E-3D60-5187-8C65EDD5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78" y="2121360"/>
            <a:ext cx="5765175" cy="261528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BEA43A2-7FBA-F569-58FB-E3344DF0E56E}"/>
              </a:ext>
            </a:extLst>
          </p:cNvPr>
          <p:cNvSpPr txBox="1"/>
          <p:nvPr/>
        </p:nvSpPr>
        <p:spPr>
          <a:xfrm>
            <a:off x="1212599" y="4993918"/>
            <a:ext cx="4412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Nach 10.000 Durchläufen (Dauer eine Nacht)   </a:t>
            </a:r>
          </a:p>
        </p:txBody>
      </p:sp>
      <p:graphicFrame>
        <p:nvGraphicFramePr>
          <p:cNvPr id="8" name="Tabelle 22">
            <a:extLst>
              <a:ext uri="{FF2B5EF4-FFF2-40B4-BE49-F238E27FC236}">
                <a16:creationId xmlns:a16="http://schemas.microsoft.com/office/drawing/2014/main" id="{C7900E40-41E0-F836-8E58-4401B8977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803889"/>
              </p:ext>
            </p:extLst>
          </p:nvPr>
        </p:nvGraphicFramePr>
        <p:xfrm>
          <a:off x="7921060" y="2512601"/>
          <a:ext cx="2726991" cy="18605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8997">
                  <a:extLst>
                    <a:ext uri="{9D8B030D-6E8A-4147-A177-3AD203B41FA5}">
                      <a16:colId xmlns:a16="http://schemas.microsoft.com/office/drawing/2014/main" val="1990068522"/>
                    </a:ext>
                  </a:extLst>
                </a:gridCol>
                <a:gridCol w="908997">
                  <a:extLst>
                    <a:ext uri="{9D8B030D-6E8A-4147-A177-3AD203B41FA5}">
                      <a16:colId xmlns:a16="http://schemas.microsoft.com/office/drawing/2014/main" val="2911240572"/>
                    </a:ext>
                  </a:extLst>
                </a:gridCol>
                <a:gridCol w="908997">
                  <a:extLst>
                    <a:ext uri="{9D8B030D-6E8A-4147-A177-3AD203B41FA5}">
                      <a16:colId xmlns:a16="http://schemas.microsoft.com/office/drawing/2014/main" val="1528829851"/>
                    </a:ext>
                  </a:extLst>
                </a:gridCol>
              </a:tblGrid>
              <a:tr h="37211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state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nothing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868316"/>
                  </a:ext>
                </a:extLst>
              </a:tr>
              <a:tr h="372118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42714"/>
                  </a:ext>
                </a:extLst>
              </a:tr>
              <a:tr h="372118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13493"/>
                  </a:ext>
                </a:extLst>
              </a:tr>
              <a:tr h="372118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914670"/>
                  </a:ext>
                </a:extLst>
              </a:tr>
              <a:tr h="372118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981227"/>
                  </a:ext>
                </a:extLst>
              </a:tr>
            </a:tbl>
          </a:graphicData>
        </a:graphic>
      </p:graphicFrame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FF392290-E705-95F1-EDBC-B75EC57856FF}"/>
              </a:ext>
            </a:extLst>
          </p:cNvPr>
          <p:cNvCxnSpPr/>
          <p:nvPr/>
        </p:nvCxnSpPr>
        <p:spPr>
          <a:xfrm>
            <a:off x="6619742" y="3421330"/>
            <a:ext cx="96488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CE2DD61D-D4C4-1295-2949-DB14B006D5F5}"/>
              </a:ext>
            </a:extLst>
          </p:cNvPr>
          <p:cNvSpPr txBox="1"/>
          <p:nvPr/>
        </p:nvSpPr>
        <p:spPr>
          <a:xfrm>
            <a:off x="7921060" y="4993918"/>
            <a:ext cx="35085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Zu viele Werte noch nicht trainiert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de-DE" dirty="0"/>
              <a:t> Mehr Durchläufe nötig 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36515F9-FC6C-053B-774A-2B380857F4CA}"/>
              </a:ext>
            </a:extLst>
          </p:cNvPr>
          <p:cNvGrpSpPr>
            <a:grpSpLocks noChangeAspect="1"/>
          </p:cNvGrpSpPr>
          <p:nvPr/>
        </p:nvGrpSpPr>
        <p:grpSpPr>
          <a:xfrm>
            <a:off x="161820" y="5867400"/>
            <a:ext cx="1523005" cy="818143"/>
            <a:chOff x="7766759" y="2192694"/>
            <a:chExt cx="3387012" cy="1819469"/>
          </a:xfrm>
        </p:grpSpPr>
        <p:sp>
          <p:nvSpPr>
            <p:cNvPr id="12" name="Flussdiagramm: Vorbereitung 11">
              <a:extLst>
                <a:ext uri="{FF2B5EF4-FFF2-40B4-BE49-F238E27FC236}">
                  <a16:creationId xmlns:a16="http://schemas.microsoft.com/office/drawing/2014/main" id="{801B8DD9-6E42-321E-A88E-A0DADA92E100}"/>
                </a:ext>
              </a:extLst>
            </p:cNvPr>
            <p:cNvSpPr/>
            <p:nvPr/>
          </p:nvSpPr>
          <p:spPr>
            <a:xfrm>
              <a:off x="7766759" y="2192694"/>
              <a:ext cx="3387012" cy="1819469"/>
            </a:xfrm>
            <a:prstGeom prst="flowChartPreparati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" name="Grafik 12" descr="Gehirn mit einfarbiger Füllung">
              <a:extLst>
                <a:ext uri="{FF2B5EF4-FFF2-40B4-BE49-F238E27FC236}">
                  <a16:creationId xmlns:a16="http://schemas.microsoft.com/office/drawing/2014/main" id="{9153FD1E-095C-F0DB-7551-DC554FA3A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87004" y="2412939"/>
              <a:ext cx="1473261" cy="1473261"/>
            </a:xfrm>
            <a:prstGeom prst="rect">
              <a:avLst/>
            </a:prstGeom>
          </p:spPr>
        </p:pic>
        <p:pic>
          <p:nvPicPr>
            <p:cNvPr id="14" name="Grafik 13" descr="Gamecontroller mit einfarbiger Füllung">
              <a:extLst>
                <a:ext uri="{FF2B5EF4-FFF2-40B4-BE49-F238E27FC236}">
                  <a16:creationId xmlns:a16="http://schemas.microsoft.com/office/drawing/2014/main" id="{C6F1E656-ADAA-4BF9-436B-1008EACAC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66958" y="2412939"/>
              <a:ext cx="1473261" cy="1473261"/>
            </a:xfrm>
            <a:prstGeom prst="rect">
              <a:avLst/>
            </a:prstGeom>
          </p:spPr>
        </p:pic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2D672453-1E3A-5A90-0D43-749D7C7838CC}"/>
              </a:ext>
            </a:extLst>
          </p:cNvPr>
          <p:cNvSpPr txBox="1">
            <a:spLocks/>
          </p:cNvSpPr>
          <p:nvPr/>
        </p:nvSpPr>
        <p:spPr>
          <a:xfrm>
            <a:off x="538278" y="3815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 dirty="0"/>
              <a:t>Herausforderungen bei Q-Learning</a:t>
            </a:r>
          </a:p>
        </p:txBody>
      </p:sp>
    </p:spTree>
    <p:extLst>
      <p:ext uri="{BB962C8B-B14F-4D97-AF65-F5344CB8AC3E}">
        <p14:creationId xmlns:p14="http://schemas.microsoft.com/office/powerpoint/2010/main" val="3416508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8D3210E1-5889-6E97-9A8E-F512ADBC8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952" y="4619604"/>
            <a:ext cx="5101046" cy="98353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C30642E-A9F9-7DAF-B4BC-3FE716CC7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41" y="2122125"/>
            <a:ext cx="6310463" cy="437075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3A2A1BB-E7D3-9A5B-D8E7-0CB09E268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807" y="3158783"/>
            <a:ext cx="5105191" cy="91134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60C88246-B462-404C-370B-C9832E9C37CF}"/>
              </a:ext>
            </a:extLst>
          </p:cNvPr>
          <p:cNvSpPr txBox="1"/>
          <p:nvPr/>
        </p:nvSpPr>
        <p:spPr>
          <a:xfrm>
            <a:off x="410741" y="4880540"/>
            <a:ext cx="6310463" cy="2308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de-DE" sz="9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A94064E-B217-555E-E69E-0917126D8FF6}"/>
              </a:ext>
            </a:extLst>
          </p:cNvPr>
          <p:cNvSpPr txBox="1"/>
          <p:nvPr/>
        </p:nvSpPr>
        <p:spPr>
          <a:xfrm>
            <a:off x="410740" y="3499037"/>
            <a:ext cx="6310463" cy="2308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de-DE" sz="900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7691A673-73A1-598F-BD6F-BD91374B52B1}"/>
              </a:ext>
            </a:extLst>
          </p:cNvPr>
          <p:cNvSpPr txBox="1">
            <a:spLocks/>
          </p:cNvSpPr>
          <p:nvPr/>
        </p:nvSpPr>
        <p:spPr>
          <a:xfrm>
            <a:off x="538278" y="3815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 dirty="0"/>
              <a:t>Herausforderungen bei Q-Learning</a:t>
            </a:r>
          </a:p>
        </p:txBody>
      </p:sp>
    </p:spTree>
    <p:extLst>
      <p:ext uri="{BB962C8B-B14F-4D97-AF65-F5344CB8AC3E}">
        <p14:creationId xmlns:p14="http://schemas.microsoft.com/office/powerpoint/2010/main" val="656430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8E246F-1272-ABED-89AB-224974D9D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Wann Lohnt sich der Einsatz von Reinforcement Learning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79418B1-DDFB-39CC-A12D-41F42D0B4844}"/>
              </a:ext>
            </a:extLst>
          </p:cNvPr>
          <p:cNvSpPr txBox="1"/>
          <p:nvPr/>
        </p:nvSpPr>
        <p:spPr>
          <a:xfrm>
            <a:off x="685801" y="2192142"/>
            <a:ext cx="39460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Abhängig vom zu lernenden Inhalt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1252D2F-5FFB-BBB3-58F9-A283DC288267}"/>
              </a:ext>
            </a:extLst>
          </p:cNvPr>
          <p:cNvSpPr txBox="1"/>
          <p:nvPr/>
        </p:nvSpPr>
        <p:spPr>
          <a:xfrm>
            <a:off x="1361629" y="2591077"/>
            <a:ext cx="4131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wie viele mögliche Aktionen gibt es?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3197AC8-D648-4DF4-FB2D-058F41ED625A}"/>
              </a:ext>
            </a:extLst>
          </p:cNvPr>
          <p:cNvSpPr txBox="1"/>
          <p:nvPr/>
        </p:nvSpPr>
        <p:spPr>
          <a:xfrm>
            <a:off x="1361629" y="2902018"/>
            <a:ext cx="3654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Wie viele Zustände gibt es?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A3B1682-7519-5EA1-B41F-3AEA0C8A9E54}"/>
              </a:ext>
            </a:extLst>
          </p:cNvPr>
          <p:cNvSpPr txBox="1"/>
          <p:nvPr/>
        </p:nvSpPr>
        <p:spPr>
          <a:xfrm>
            <a:off x="260855" y="3689188"/>
            <a:ext cx="608949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Beispiel </a:t>
            </a:r>
            <a:r>
              <a:rPr lang="de-DE" dirty="0" err="1"/>
              <a:t>Flappybird</a:t>
            </a:r>
            <a:r>
              <a:rPr lang="de-DE" dirty="0"/>
              <a:t>:</a:t>
            </a:r>
          </a:p>
          <a:p>
            <a:pPr marL="285750" indent="-285750">
              <a:buFontTx/>
              <a:buChar char="-"/>
            </a:pPr>
            <a:r>
              <a:rPr lang="de-DE" dirty="0"/>
              <a:t>2 Aktionen</a:t>
            </a:r>
          </a:p>
          <a:p>
            <a:pPr marL="285750" indent="-285750">
              <a:buFontTx/>
              <a:buChar char="-"/>
            </a:pPr>
            <a:r>
              <a:rPr lang="de-DE" dirty="0"/>
              <a:t>&gt; 140.000 Zustände</a:t>
            </a:r>
          </a:p>
          <a:p>
            <a:pPr marL="285750" indent="-285750">
              <a:buFontTx/>
              <a:buChar char="-"/>
            </a:pPr>
            <a:r>
              <a:rPr lang="de-DE" dirty="0"/>
              <a:t>Nur 3 Parameter (Höhe Vogel, Höhe Pipe, Abstand zur Pipe)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r>
              <a:rPr lang="de-DE" dirty="0"/>
              <a:t>--&gt; Reinforcement Learning Ansatz nicht geeignet (lässt sich auch algorithmisch lösen)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1F45F0E-16A3-B125-3C2C-7DD230FF0D2B}"/>
              </a:ext>
            </a:extLst>
          </p:cNvPr>
          <p:cNvGrpSpPr>
            <a:grpSpLocks noChangeAspect="1"/>
          </p:cNvGrpSpPr>
          <p:nvPr/>
        </p:nvGrpSpPr>
        <p:grpSpPr>
          <a:xfrm>
            <a:off x="161820" y="5867400"/>
            <a:ext cx="1523005" cy="818143"/>
            <a:chOff x="7766759" y="2192694"/>
            <a:chExt cx="3387012" cy="1819469"/>
          </a:xfrm>
        </p:grpSpPr>
        <p:sp>
          <p:nvSpPr>
            <p:cNvPr id="16" name="Flussdiagramm: Vorbereitung 15">
              <a:extLst>
                <a:ext uri="{FF2B5EF4-FFF2-40B4-BE49-F238E27FC236}">
                  <a16:creationId xmlns:a16="http://schemas.microsoft.com/office/drawing/2014/main" id="{4A2A59F7-76FE-0EFD-96C2-90F082D70685}"/>
                </a:ext>
              </a:extLst>
            </p:cNvPr>
            <p:cNvSpPr/>
            <p:nvPr/>
          </p:nvSpPr>
          <p:spPr>
            <a:xfrm>
              <a:off x="7766759" y="2192694"/>
              <a:ext cx="3387012" cy="1819469"/>
            </a:xfrm>
            <a:prstGeom prst="flowChartPreparati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" name="Grafik 17" descr="Gehirn mit einfarbiger Füllung">
              <a:extLst>
                <a:ext uri="{FF2B5EF4-FFF2-40B4-BE49-F238E27FC236}">
                  <a16:creationId xmlns:a16="http://schemas.microsoft.com/office/drawing/2014/main" id="{CF76675F-71D5-DEBB-181B-08EF940D2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87004" y="2412939"/>
              <a:ext cx="1473261" cy="1473261"/>
            </a:xfrm>
            <a:prstGeom prst="rect">
              <a:avLst/>
            </a:prstGeom>
          </p:spPr>
        </p:pic>
        <p:pic>
          <p:nvPicPr>
            <p:cNvPr id="20" name="Grafik 19" descr="Gamecontroller mit einfarbiger Füllung">
              <a:extLst>
                <a:ext uri="{FF2B5EF4-FFF2-40B4-BE49-F238E27FC236}">
                  <a16:creationId xmlns:a16="http://schemas.microsoft.com/office/drawing/2014/main" id="{BDFB345F-E98D-4DBF-13CA-780281B53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66958" y="2412939"/>
              <a:ext cx="1473261" cy="1473261"/>
            </a:xfrm>
            <a:prstGeom prst="rect">
              <a:avLst/>
            </a:prstGeom>
          </p:spPr>
        </p:pic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EB8783E9-9D74-AD5E-6606-5C7E32E11075}"/>
              </a:ext>
            </a:extLst>
          </p:cNvPr>
          <p:cNvSpPr txBox="1"/>
          <p:nvPr/>
        </p:nvSpPr>
        <p:spPr>
          <a:xfrm>
            <a:off x="1361629" y="3201179"/>
            <a:ext cx="646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Von wie vielen Parametern ist eine Entscheidung abhängig?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1170960-2A69-8084-127C-2E5B8B961F9B}"/>
              </a:ext>
            </a:extLst>
          </p:cNvPr>
          <p:cNvSpPr txBox="1"/>
          <p:nvPr/>
        </p:nvSpPr>
        <p:spPr>
          <a:xfrm>
            <a:off x="6526923" y="3681390"/>
            <a:ext cx="556633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Beispiel Schach:</a:t>
            </a:r>
          </a:p>
          <a:p>
            <a:pPr marL="285750" indent="-285750">
              <a:buFontTx/>
              <a:buChar char="-"/>
            </a:pPr>
            <a:r>
              <a:rPr lang="de-DE" dirty="0"/>
              <a:t>~ 32 Aktionen (Variiert nach Anzahl Figuren und Zugmöglichkeiten)</a:t>
            </a:r>
          </a:p>
          <a:p>
            <a:pPr marL="285750" indent="-285750">
              <a:buFontTx/>
              <a:buChar char="-"/>
            </a:pPr>
            <a:r>
              <a:rPr lang="de-DE" dirty="0"/>
              <a:t>&gt; 178 Billionen Zustände</a:t>
            </a:r>
          </a:p>
          <a:p>
            <a:pPr marL="285750" indent="-285750">
              <a:buFontTx/>
              <a:buChar char="-"/>
            </a:pPr>
            <a:r>
              <a:rPr lang="de-DE" dirty="0"/>
              <a:t>32 Parameter (Positionen der verschiedenen Figuren)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r>
              <a:rPr lang="de-DE" dirty="0"/>
              <a:t>--&gt; Reinforcement Learning Ansatz geeignet (lässt sich nicht mehr algorithmisch lösen (zu viele Abhängigkeiten)</a:t>
            </a:r>
          </a:p>
        </p:txBody>
      </p:sp>
    </p:spTree>
    <p:extLst>
      <p:ext uri="{BB962C8B-B14F-4D97-AF65-F5344CB8AC3E}">
        <p14:creationId xmlns:p14="http://schemas.microsoft.com/office/powerpoint/2010/main" val="2946332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E9B9C6-F7C3-A493-0001-CAF227F82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/>
              <a:t>AGenda</a:t>
            </a:r>
            <a:endParaRPr lang="de-DE" b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71F66C-BA4D-6863-59C4-6A952FF914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08200" y="2063898"/>
            <a:ext cx="2005784" cy="3649134"/>
          </a:xfrm>
        </p:spPr>
        <p:txBody>
          <a:bodyPr anchor="t">
            <a:normAutofit fontScale="92500" lnSpcReduction="10000"/>
          </a:bodyPr>
          <a:lstStyle/>
          <a:p>
            <a:pPr marL="0" indent="0" algn="ctr">
              <a:buNone/>
            </a:pPr>
            <a:r>
              <a:rPr lang="de-DE" sz="2400" b="1" dirty="0"/>
              <a:t>AI Game</a:t>
            </a:r>
          </a:p>
          <a:p>
            <a:pPr marL="457200" indent="-457200">
              <a:lnSpc>
                <a:spcPct val="170000"/>
              </a:lnSpc>
              <a:buFont typeface="+mj-lt"/>
              <a:buAutoNum type="arabicPeriod"/>
            </a:pPr>
            <a:r>
              <a:rPr lang="de-DE" sz="1900" dirty="0"/>
              <a:t>Deep Blue</a:t>
            </a:r>
          </a:p>
          <a:p>
            <a:pPr marL="457200" indent="-457200">
              <a:lnSpc>
                <a:spcPct val="170000"/>
              </a:lnSpc>
              <a:buFont typeface="+mj-lt"/>
              <a:buAutoNum type="arabicPeriod"/>
            </a:pPr>
            <a:r>
              <a:rPr lang="de-DE" sz="1900" dirty="0"/>
              <a:t>DeepMind</a:t>
            </a:r>
          </a:p>
          <a:p>
            <a:pPr marL="457200" indent="-457200">
              <a:lnSpc>
                <a:spcPct val="170000"/>
              </a:lnSpc>
              <a:buFont typeface="+mj-lt"/>
              <a:buAutoNum type="arabicPeriod"/>
            </a:pPr>
            <a:r>
              <a:rPr lang="de-DE" sz="1900" dirty="0"/>
              <a:t>AlphaGo</a:t>
            </a:r>
          </a:p>
          <a:p>
            <a:pPr marL="457200" indent="-457200">
              <a:lnSpc>
                <a:spcPct val="170000"/>
              </a:lnSpc>
              <a:buFont typeface="+mj-lt"/>
              <a:buAutoNum type="arabicPeriod"/>
            </a:pPr>
            <a:r>
              <a:rPr lang="de-DE" sz="1900" dirty="0" err="1"/>
              <a:t>AlphaFold</a:t>
            </a:r>
            <a:endParaRPr lang="de-DE" sz="190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BB0C86B-E553-FFBC-C2F8-4AA1494CED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78011" y="2063899"/>
            <a:ext cx="2745613" cy="4493919"/>
          </a:xfrm>
        </p:spPr>
        <p:txBody>
          <a:bodyPr anchor="t">
            <a:normAutofit fontScale="92500" lnSpcReduction="10000"/>
          </a:bodyPr>
          <a:lstStyle/>
          <a:p>
            <a:pPr marL="0" indent="0" algn="ctr">
              <a:buNone/>
            </a:pPr>
            <a:r>
              <a:rPr lang="de-DE" sz="2400" b="1" dirty="0"/>
              <a:t>Flappy Bird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1900" dirty="0"/>
              <a:t>Flappy Bird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1900" dirty="0"/>
              <a:t>Durchführung des Projekts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1900" dirty="0"/>
              <a:t>Vorgehen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1900" dirty="0"/>
              <a:t>Demo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1900" dirty="0"/>
              <a:t>Herausforderung bei Q-Learning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1900" dirty="0"/>
              <a:t>Alternativen zum Verbessern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1900" dirty="0"/>
              <a:t>Fazit und </a:t>
            </a:r>
            <a:r>
              <a:rPr lang="de-DE" sz="1900" dirty="0" err="1"/>
              <a:t>Learnings</a:t>
            </a:r>
            <a:endParaRPr lang="de-DE" sz="1900" dirty="0"/>
          </a:p>
          <a:p>
            <a:pPr marL="0" indent="0" algn="ctr">
              <a:buNone/>
            </a:pPr>
            <a:endParaRPr lang="de-DE" sz="2400" b="1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7F5E23D-EF56-CA05-7F6E-E28AABD3BF79}"/>
              </a:ext>
            </a:extLst>
          </p:cNvPr>
          <p:cNvGrpSpPr>
            <a:grpSpLocks noChangeAspect="1"/>
          </p:cNvGrpSpPr>
          <p:nvPr/>
        </p:nvGrpSpPr>
        <p:grpSpPr>
          <a:xfrm>
            <a:off x="5334495" y="1676354"/>
            <a:ext cx="1523005" cy="818143"/>
            <a:chOff x="7766759" y="2192694"/>
            <a:chExt cx="3387012" cy="1819469"/>
          </a:xfrm>
        </p:grpSpPr>
        <p:sp>
          <p:nvSpPr>
            <p:cNvPr id="6" name="Flussdiagramm: Vorbereitung 5">
              <a:extLst>
                <a:ext uri="{FF2B5EF4-FFF2-40B4-BE49-F238E27FC236}">
                  <a16:creationId xmlns:a16="http://schemas.microsoft.com/office/drawing/2014/main" id="{0591E286-2EA5-18D3-4C86-7AC2DC6C282B}"/>
                </a:ext>
              </a:extLst>
            </p:cNvPr>
            <p:cNvSpPr/>
            <p:nvPr/>
          </p:nvSpPr>
          <p:spPr>
            <a:xfrm>
              <a:off x="7766759" y="2192694"/>
              <a:ext cx="3387012" cy="1819469"/>
            </a:xfrm>
            <a:prstGeom prst="flowChartPreparati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 descr="Gehirn mit einfarbiger Füllung">
              <a:extLst>
                <a:ext uri="{FF2B5EF4-FFF2-40B4-BE49-F238E27FC236}">
                  <a16:creationId xmlns:a16="http://schemas.microsoft.com/office/drawing/2014/main" id="{B2E8B33D-CD74-9B13-585B-3BD75B1E7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87004" y="2412939"/>
              <a:ext cx="1473261" cy="1473261"/>
            </a:xfrm>
            <a:prstGeom prst="rect">
              <a:avLst/>
            </a:prstGeom>
          </p:spPr>
        </p:pic>
        <p:pic>
          <p:nvPicPr>
            <p:cNvPr id="8" name="Grafik 7" descr="Gamecontroller mit einfarbiger Füllung">
              <a:extLst>
                <a:ext uri="{FF2B5EF4-FFF2-40B4-BE49-F238E27FC236}">
                  <a16:creationId xmlns:a16="http://schemas.microsoft.com/office/drawing/2014/main" id="{530A0B5E-B877-2F12-E733-0D81D8FD4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66958" y="2412939"/>
              <a:ext cx="1473261" cy="1473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3973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8E246F-1272-ABED-89AB-224974D9D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Alternativen zum Verbessern 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8380B75-17FE-8A72-05D4-4BFF5919A4FB}"/>
              </a:ext>
            </a:extLst>
          </p:cNvPr>
          <p:cNvSpPr txBox="1"/>
          <p:nvPr/>
        </p:nvSpPr>
        <p:spPr>
          <a:xfrm>
            <a:off x="7697374" y="2769094"/>
            <a:ext cx="1930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Weniger Zustände</a:t>
            </a:r>
          </a:p>
        </p:txBody>
      </p:sp>
      <p:pic>
        <p:nvPicPr>
          <p:cNvPr id="5" name="Grafik 4" descr="Gabelung in der Straße mit einfarbiger Füllung">
            <a:extLst>
              <a:ext uri="{FF2B5EF4-FFF2-40B4-BE49-F238E27FC236}">
                <a16:creationId xmlns:a16="http://schemas.microsoft.com/office/drawing/2014/main" id="{DD0B5FCE-F272-AEA9-FBE0-5B064DE6B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4598" y="3766511"/>
            <a:ext cx="914400" cy="914400"/>
          </a:xfrm>
          <a:prstGeom prst="rect">
            <a:avLst/>
          </a:prstGeom>
        </p:spPr>
      </p:pic>
      <p:pic>
        <p:nvPicPr>
          <p:cNvPr id="7" name="Grafik 6" descr="Uhr mit einfarbiger Füllung">
            <a:extLst>
              <a:ext uri="{FF2B5EF4-FFF2-40B4-BE49-F238E27FC236}">
                <a16:creationId xmlns:a16="http://schemas.microsoft.com/office/drawing/2014/main" id="{4EAD1954-C5B0-F2F1-5405-7FD41758BD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015" y="3144304"/>
            <a:ext cx="914400" cy="914400"/>
          </a:xfrm>
          <a:prstGeom prst="rect">
            <a:avLst/>
          </a:prstGeom>
        </p:spPr>
      </p:pic>
      <p:pic>
        <p:nvPicPr>
          <p:cNvPr id="9" name="Grafik 8" descr="Gehirn im Kopf Silhouette">
            <a:extLst>
              <a:ext uri="{FF2B5EF4-FFF2-40B4-BE49-F238E27FC236}">
                <a16:creationId xmlns:a16="http://schemas.microsoft.com/office/drawing/2014/main" id="{B2B03486-0CE7-4BCB-C04F-B5F0E73347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8015" y="4483519"/>
            <a:ext cx="914400" cy="914400"/>
          </a:xfrm>
          <a:prstGeom prst="rect">
            <a:avLst/>
          </a:prstGeom>
        </p:spPr>
      </p:pic>
      <p:pic>
        <p:nvPicPr>
          <p:cNvPr id="11" name="Grafik 10" descr="Netzdiagramm Silhouette">
            <a:extLst>
              <a:ext uri="{FF2B5EF4-FFF2-40B4-BE49-F238E27FC236}">
                <a16:creationId xmlns:a16="http://schemas.microsoft.com/office/drawing/2014/main" id="{DAED7AA1-3998-A454-7EAC-C61F7826F3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8015" y="1805090"/>
            <a:ext cx="914400" cy="91440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079418B1-DDFB-39CC-A12D-41F42D0B4844}"/>
              </a:ext>
            </a:extLst>
          </p:cNvPr>
          <p:cNvSpPr txBox="1"/>
          <p:nvPr/>
        </p:nvSpPr>
        <p:spPr>
          <a:xfrm>
            <a:off x="2149905" y="2077624"/>
            <a:ext cx="2236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Neuronales Netzwerk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1252D2F-5FFB-BBB3-58F9-A283DC288267}"/>
              </a:ext>
            </a:extLst>
          </p:cNvPr>
          <p:cNvSpPr txBox="1"/>
          <p:nvPr/>
        </p:nvSpPr>
        <p:spPr>
          <a:xfrm>
            <a:off x="2149905" y="3416838"/>
            <a:ext cx="2063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Länger trainieren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3197AC8-D648-4DF4-FB2D-058F41ED625A}"/>
              </a:ext>
            </a:extLst>
          </p:cNvPr>
          <p:cNvSpPr txBox="1"/>
          <p:nvPr/>
        </p:nvSpPr>
        <p:spPr>
          <a:xfrm>
            <a:off x="2149905" y="4756053"/>
            <a:ext cx="285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Besseres Belohnungssystem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A3B1682-7519-5EA1-B41F-3AEA0C8A9E54}"/>
              </a:ext>
            </a:extLst>
          </p:cNvPr>
          <p:cNvSpPr txBox="1"/>
          <p:nvPr/>
        </p:nvSpPr>
        <p:spPr>
          <a:xfrm>
            <a:off x="7697374" y="4046514"/>
            <a:ext cx="2282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Training parallelisieren</a:t>
            </a:r>
          </a:p>
        </p:txBody>
      </p:sp>
      <p:pic>
        <p:nvPicPr>
          <p:cNvPr id="21" name="Grafik 20" descr="Abakus mit einfarbiger Füllung">
            <a:extLst>
              <a:ext uri="{FF2B5EF4-FFF2-40B4-BE49-F238E27FC236}">
                <a16:creationId xmlns:a16="http://schemas.microsoft.com/office/drawing/2014/main" id="{9868400B-17C4-AC03-AD29-0BCE3AB23E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44598" y="2496560"/>
            <a:ext cx="914400" cy="914400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1F45F0E-16A3-B125-3C2C-7DD230FF0D2B}"/>
              </a:ext>
            </a:extLst>
          </p:cNvPr>
          <p:cNvGrpSpPr>
            <a:grpSpLocks noChangeAspect="1"/>
          </p:cNvGrpSpPr>
          <p:nvPr/>
        </p:nvGrpSpPr>
        <p:grpSpPr>
          <a:xfrm>
            <a:off x="161820" y="5867400"/>
            <a:ext cx="1523005" cy="818143"/>
            <a:chOff x="7766759" y="2192694"/>
            <a:chExt cx="3387012" cy="1819469"/>
          </a:xfrm>
        </p:grpSpPr>
        <p:sp>
          <p:nvSpPr>
            <p:cNvPr id="16" name="Flussdiagramm: Vorbereitung 15">
              <a:extLst>
                <a:ext uri="{FF2B5EF4-FFF2-40B4-BE49-F238E27FC236}">
                  <a16:creationId xmlns:a16="http://schemas.microsoft.com/office/drawing/2014/main" id="{4A2A59F7-76FE-0EFD-96C2-90F082D70685}"/>
                </a:ext>
              </a:extLst>
            </p:cNvPr>
            <p:cNvSpPr/>
            <p:nvPr/>
          </p:nvSpPr>
          <p:spPr>
            <a:xfrm>
              <a:off x="7766759" y="2192694"/>
              <a:ext cx="3387012" cy="1819469"/>
            </a:xfrm>
            <a:prstGeom prst="flowChartPreparati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" name="Grafik 17" descr="Gehirn mit einfarbiger Füllung">
              <a:extLst>
                <a:ext uri="{FF2B5EF4-FFF2-40B4-BE49-F238E27FC236}">
                  <a16:creationId xmlns:a16="http://schemas.microsoft.com/office/drawing/2014/main" id="{CF76675F-71D5-DEBB-181B-08EF940D2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87004" y="2412939"/>
              <a:ext cx="1473261" cy="1473261"/>
            </a:xfrm>
            <a:prstGeom prst="rect">
              <a:avLst/>
            </a:prstGeom>
          </p:spPr>
        </p:pic>
        <p:pic>
          <p:nvPicPr>
            <p:cNvPr id="20" name="Grafik 19" descr="Gamecontroller mit einfarbiger Füllung">
              <a:extLst>
                <a:ext uri="{FF2B5EF4-FFF2-40B4-BE49-F238E27FC236}">
                  <a16:creationId xmlns:a16="http://schemas.microsoft.com/office/drawing/2014/main" id="{BDFB345F-E98D-4DBF-13CA-780281B53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366958" y="2412939"/>
              <a:ext cx="1473261" cy="1473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805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8E246F-1272-ABED-89AB-224974D9D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Risiken von Reinforcement Learning &amp; Co.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79418B1-DDFB-39CC-A12D-41F42D0B4844}"/>
              </a:ext>
            </a:extLst>
          </p:cNvPr>
          <p:cNvSpPr txBox="1"/>
          <p:nvPr/>
        </p:nvSpPr>
        <p:spPr>
          <a:xfrm>
            <a:off x="2149905" y="2077624"/>
            <a:ext cx="71486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Modelltraining (auch bei einem einfachen Spiel wie </a:t>
            </a:r>
            <a:r>
              <a:rPr lang="de-DE" dirty="0" err="1"/>
              <a:t>Flappybird</a:t>
            </a:r>
            <a:r>
              <a:rPr lang="de-DE" dirty="0"/>
              <a:t>) benötigt extrem viel Ressourcen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1252D2F-5FFB-BBB3-58F9-A283DC288267}"/>
              </a:ext>
            </a:extLst>
          </p:cNvPr>
          <p:cNvSpPr txBox="1"/>
          <p:nvPr/>
        </p:nvSpPr>
        <p:spPr>
          <a:xfrm>
            <a:off x="2149905" y="3416838"/>
            <a:ext cx="7747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Entsprechende Ressourcen sind teuer und stehen nur einer kleinen Personengruppe zur Verfügung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3197AC8-D648-4DF4-FB2D-058F41ED625A}"/>
              </a:ext>
            </a:extLst>
          </p:cNvPr>
          <p:cNvSpPr txBox="1"/>
          <p:nvPr/>
        </p:nvSpPr>
        <p:spPr>
          <a:xfrm>
            <a:off x="2149905" y="4756053"/>
            <a:ext cx="74577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Gefahr der Monopolbildung --&gt; Technik kann nur von wenigen genutzt und eingesetzt werden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1F45F0E-16A3-B125-3C2C-7DD230FF0D2B}"/>
              </a:ext>
            </a:extLst>
          </p:cNvPr>
          <p:cNvGrpSpPr>
            <a:grpSpLocks noChangeAspect="1"/>
          </p:cNvGrpSpPr>
          <p:nvPr/>
        </p:nvGrpSpPr>
        <p:grpSpPr>
          <a:xfrm>
            <a:off x="161820" y="5867400"/>
            <a:ext cx="1523005" cy="818143"/>
            <a:chOff x="7766759" y="2192694"/>
            <a:chExt cx="3387012" cy="1819469"/>
          </a:xfrm>
        </p:grpSpPr>
        <p:sp>
          <p:nvSpPr>
            <p:cNvPr id="16" name="Flussdiagramm: Vorbereitung 15">
              <a:extLst>
                <a:ext uri="{FF2B5EF4-FFF2-40B4-BE49-F238E27FC236}">
                  <a16:creationId xmlns:a16="http://schemas.microsoft.com/office/drawing/2014/main" id="{4A2A59F7-76FE-0EFD-96C2-90F082D70685}"/>
                </a:ext>
              </a:extLst>
            </p:cNvPr>
            <p:cNvSpPr/>
            <p:nvPr/>
          </p:nvSpPr>
          <p:spPr>
            <a:xfrm>
              <a:off x="7766759" y="2192694"/>
              <a:ext cx="3387012" cy="1819469"/>
            </a:xfrm>
            <a:prstGeom prst="flowChartPreparati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" name="Grafik 17" descr="Gehirn mit einfarbiger Füllung">
              <a:extLst>
                <a:ext uri="{FF2B5EF4-FFF2-40B4-BE49-F238E27FC236}">
                  <a16:creationId xmlns:a16="http://schemas.microsoft.com/office/drawing/2014/main" id="{CF76675F-71D5-DEBB-181B-08EF940D2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87004" y="2412939"/>
              <a:ext cx="1473261" cy="1473261"/>
            </a:xfrm>
            <a:prstGeom prst="rect">
              <a:avLst/>
            </a:prstGeom>
          </p:spPr>
        </p:pic>
        <p:pic>
          <p:nvPicPr>
            <p:cNvPr id="20" name="Grafik 19" descr="Gamecontroller mit einfarbiger Füllung">
              <a:extLst>
                <a:ext uri="{FF2B5EF4-FFF2-40B4-BE49-F238E27FC236}">
                  <a16:creationId xmlns:a16="http://schemas.microsoft.com/office/drawing/2014/main" id="{BDFB345F-E98D-4DBF-13CA-780281B53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66958" y="2412939"/>
              <a:ext cx="1473261" cy="1473261"/>
            </a:xfrm>
            <a:prstGeom prst="rect">
              <a:avLst/>
            </a:prstGeom>
          </p:spPr>
        </p:pic>
      </p:grpSp>
      <p:pic>
        <p:nvPicPr>
          <p:cNvPr id="6" name="Grafik 5" descr="Warnung mit einfarbiger Füllung">
            <a:extLst>
              <a:ext uri="{FF2B5EF4-FFF2-40B4-BE49-F238E27FC236}">
                <a16:creationId xmlns:a16="http://schemas.microsoft.com/office/drawing/2014/main" id="{4EC1328B-09DF-BA7D-D7E3-166C4E09B7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1040" y="4575101"/>
            <a:ext cx="914400" cy="914400"/>
          </a:xfrm>
          <a:prstGeom prst="rect">
            <a:avLst/>
          </a:prstGeom>
        </p:spPr>
      </p:pic>
      <p:pic>
        <p:nvPicPr>
          <p:cNvPr id="10" name="Grafik 9" descr="Prozessor mit einfarbiger Füllung">
            <a:extLst>
              <a:ext uri="{FF2B5EF4-FFF2-40B4-BE49-F238E27FC236}">
                <a16:creationId xmlns:a16="http://schemas.microsoft.com/office/drawing/2014/main" id="{04EBD9EA-714C-1FBE-9DA7-597699B035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1040" y="1943589"/>
            <a:ext cx="914400" cy="914400"/>
          </a:xfrm>
          <a:prstGeom prst="rect">
            <a:avLst/>
          </a:prstGeom>
        </p:spPr>
      </p:pic>
      <p:pic>
        <p:nvPicPr>
          <p:cNvPr id="22" name="Grafik 21" descr="Gruppe von Männern mit einfarbiger Füllung">
            <a:extLst>
              <a:ext uri="{FF2B5EF4-FFF2-40B4-BE49-F238E27FC236}">
                <a16:creationId xmlns:a16="http://schemas.microsoft.com/office/drawing/2014/main" id="{B79B6C24-F81B-8E3D-1A66-7790D29CEE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1040" y="328280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806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8BED67-ABA4-2868-C8FA-B411F2EC4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Fazit und </a:t>
            </a:r>
            <a:r>
              <a:rPr lang="de-DE" b="1" dirty="0" err="1"/>
              <a:t>Learnings</a:t>
            </a:r>
            <a:endParaRPr lang="de-DE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94F1532-37E4-8988-4B93-1DD31212D496}"/>
              </a:ext>
            </a:extLst>
          </p:cNvPr>
          <p:cNvSpPr txBox="1"/>
          <p:nvPr/>
        </p:nvSpPr>
        <p:spPr>
          <a:xfrm>
            <a:off x="3331234" y="2355341"/>
            <a:ext cx="609506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In diesem Falle ist die algorithmische Lösung deutlich besser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/>
              <a:t>Abwägen bei Problemstellungen nötig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de-DE" dirty="0"/>
          </a:p>
          <a:p>
            <a:endParaRPr lang="de-DE" dirty="0"/>
          </a:p>
          <a:p>
            <a:r>
              <a:rPr lang="de-DE" dirty="0"/>
              <a:t>Anzahl an möglichen Zuständen in einem Spiel entscheidet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Gewählter Learning Ansatz ist relevant für den Erfolg 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5CF519EF-F8E3-CFE5-84D0-CEEB69591BD7}"/>
              </a:ext>
            </a:extLst>
          </p:cNvPr>
          <p:cNvGrpSpPr>
            <a:grpSpLocks noChangeAspect="1"/>
          </p:cNvGrpSpPr>
          <p:nvPr/>
        </p:nvGrpSpPr>
        <p:grpSpPr>
          <a:xfrm>
            <a:off x="161820" y="5867400"/>
            <a:ext cx="1523005" cy="818143"/>
            <a:chOff x="7766759" y="2192694"/>
            <a:chExt cx="3387012" cy="1819469"/>
          </a:xfrm>
        </p:grpSpPr>
        <p:sp>
          <p:nvSpPr>
            <p:cNvPr id="6" name="Flussdiagramm: Vorbereitung 5">
              <a:extLst>
                <a:ext uri="{FF2B5EF4-FFF2-40B4-BE49-F238E27FC236}">
                  <a16:creationId xmlns:a16="http://schemas.microsoft.com/office/drawing/2014/main" id="{CB0BE519-FA9E-D66B-CAD6-44AFAA98BE02}"/>
                </a:ext>
              </a:extLst>
            </p:cNvPr>
            <p:cNvSpPr/>
            <p:nvPr/>
          </p:nvSpPr>
          <p:spPr>
            <a:xfrm>
              <a:off x="7766759" y="2192694"/>
              <a:ext cx="3387012" cy="1819469"/>
            </a:xfrm>
            <a:prstGeom prst="flowChartPreparati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 descr="Gehirn mit einfarbiger Füllung">
              <a:extLst>
                <a:ext uri="{FF2B5EF4-FFF2-40B4-BE49-F238E27FC236}">
                  <a16:creationId xmlns:a16="http://schemas.microsoft.com/office/drawing/2014/main" id="{EE90A39C-A225-95C1-6541-BF7B5B90A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87004" y="2412939"/>
              <a:ext cx="1473261" cy="1473261"/>
            </a:xfrm>
            <a:prstGeom prst="rect">
              <a:avLst/>
            </a:prstGeom>
          </p:spPr>
        </p:pic>
        <p:pic>
          <p:nvPicPr>
            <p:cNvPr id="8" name="Grafik 7" descr="Gamecontroller mit einfarbiger Füllung">
              <a:extLst>
                <a:ext uri="{FF2B5EF4-FFF2-40B4-BE49-F238E27FC236}">
                  <a16:creationId xmlns:a16="http://schemas.microsoft.com/office/drawing/2014/main" id="{A8D97C13-881F-C08A-53CD-2D6F79ED0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66958" y="2412939"/>
              <a:ext cx="1473261" cy="1473261"/>
            </a:xfrm>
            <a:prstGeom prst="rect">
              <a:avLst/>
            </a:prstGeom>
          </p:spPr>
        </p:pic>
      </p:grpSp>
      <p:pic>
        <p:nvPicPr>
          <p:cNvPr id="9" name="Grafik 8" descr="Marke 1 mit einfarbiger Füllung">
            <a:extLst>
              <a:ext uri="{FF2B5EF4-FFF2-40B4-BE49-F238E27FC236}">
                <a16:creationId xmlns:a16="http://schemas.microsoft.com/office/drawing/2014/main" id="{974B24CC-7620-AD48-3D10-EB7803E42E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32328" y="2229911"/>
            <a:ext cx="914400" cy="914400"/>
          </a:xfrm>
          <a:prstGeom prst="rect">
            <a:avLst/>
          </a:prstGeom>
        </p:spPr>
      </p:pic>
      <p:pic>
        <p:nvPicPr>
          <p:cNvPr id="11" name="Grafik 10" descr="Abzeichen mit einfarbiger Füllung">
            <a:extLst>
              <a:ext uri="{FF2B5EF4-FFF2-40B4-BE49-F238E27FC236}">
                <a16:creationId xmlns:a16="http://schemas.microsoft.com/office/drawing/2014/main" id="{AED21567-BC4B-A8EF-129A-01438ADA39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32328" y="3460942"/>
            <a:ext cx="914400" cy="914400"/>
          </a:xfrm>
          <a:prstGeom prst="rect">
            <a:avLst/>
          </a:prstGeom>
        </p:spPr>
      </p:pic>
      <p:pic>
        <p:nvPicPr>
          <p:cNvPr id="13" name="Grafik 12" descr="Marke 3 mit einfarbiger Füllung">
            <a:extLst>
              <a:ext uri="{FF2B5EF4-FFF2-40B4-BE49-F238E27FC236}">
                <a16:creationId xmlns:a16="http://schemas.microsoft.com/office/drawing/2014/main" id="{FE675103-C36F-30B8-2C60-0644FE4ECA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32328" y="482999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0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helle Punkte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73867"/>
            <a:ext cx="11160125" cy="2421464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Vielen Dank für Eure </a:t>
            </a:r>
            <a:r>
              <a:rPr lang="de-DE" dirty="0" err="1"/>
              <a:t>aufmerksamkeit</a:t>
            </a:r>
            <a:r>
              <a:rPr lang="de-DE" dirty="0"/>
              <a:t>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6465" y="4995332"/>
            <a:ext cx="8183660" cy="1405467"/>
          </a:xfrm>
        </p:spPr>
        <p:txBody>
          <a:bodyPr rtlCol="0">
            <a:normAutofit/>
          </a:bodyPr>
          <a:lstStyle/>
          <a:p>
            <a:pPr rtl="0"/>
            <a:r>
              <a:rPr lang="de-DE" sz="1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Johannes Bubeck, Ferdinand Bubeck, Niklas Lederer und </a:t>
            </a:r>
            <a:r>
              <a:rPr lang="de-DE" sz="1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stefan</a:t>
            </a:r>
            <a:r>
              <a:rPr lang="de-DE" sz="1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eckerle</a:t>
            </a:r>
            <a:endParaRPr lang="de-DE" sz="1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D28FE171-5125-CA0D-C487-267F1D92960C}"/>
              </a:ext>
            </a:extLst>
          </p:cNvPr>
          <p:cNvGrpSpPr>
            <a:grpSpLocks noChangeAspect="1"/>
          </p:cNvGrpSpPr>
          <p:nvPr/>
        </p:nvGrpSpPr>
        <p:grpSpPr>
          <a:xfrm>
            <a:off x="9637120" y="3372358"/>
            <a:ext cx="1523005" cy="818143"/>
            <a:chOff x="7766759" y="2192694"/>
            <a:chExt cx="3387012" cy="1819469"/>
          </a:xfrm>
        </p:grpSpPr>
        <p:sp>
          <p:nvSpPr>
            <p:cNvPr id="7" name="Flussdiagramm: Vorbereitung 6">
              <a:extLst>
                <a:ext uri="{FF2B5EF4-FFF2-40B4-BE49-F238E27FC236}">
                  <a16:creationId xmlns:a16="http://schemas.microsoft.com/office/drawing/2014/main" id="{A4AB9EAC-B784-A8AD-C886-AB35ABCAFACD}"/>
                </a:ext>
              </a:extLst>
            </p:cNvPr>
            <p:cNvSpPr/>
            <p:nvPr/>
          </p:nvSpPr>
          <p:spPr>
            <a:xfrm>
              <a:off x="7766759" y="2192694"/>
              <a:ext cx="3387012" cy="1819469"/>
            </a:xfrm>
            <a:prstGeom prst="flowChartPreparati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" name="Grafik 7" descr="Gehirn mit einfarbiger Füllung">
              <a:extLst>
                <a:ext uri="{FF2B5EF4-FFF2-40B4-BE49-F238E27FC236}">
                  <a16:creationId xmlns:a16="http://schemas.microsoft.com/office/drawing/2014/main" id="{B8575563-CC3B-B720-7792-848AFC34F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87004" y="2412939"/>
              <a:ext cx="1473261" cy="1473261"/>
            </a:xfrm>
            <a:prstGeom prst="rect">
              <a:avLst/>
            </a:prstGeom>
          </p:spPr>
        </p:pic>
        <p:pic>
          <p:nvPicPr>
            <p:cNvPr id="9" name="Grafik 8" descr="Gamecontroller mit einfarbiger Füllung">
              <a:extLst>
                <a:ext uri="{FF2B5EF4-FFF2-40B4-BE49-F238E27FC236}">
                  <a16:creationId xmlns:a16="http://schemas.microsoft.com/office/drawing/2014/main" id="{CBBEC0B7-F29E-E9EF-EF04-60298D281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66958" y="2412939"/>
              <a:ext cx="1473261" cy="1473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391E03-7460-75D4-FA42-FDDA6AD40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804332"/>
          </a:xfrm>
        </p:spPr>
        <p:txBody>
          <a:bodyPr/>
          <a:lstStyle/>
          <a:p>
            <a:r>
              <a:rPr lang="de-DE" b="1" dirty="0"/>
              <a:t>Deep Blue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FDE18404-C96E-2BDC-5A71-00DB2BBE8B1A}"/>
              </a:ext>
            </a:extLst>
          </p:cNvPr>
          <p:cNvGrpSpPr>
            <a:grpSpLocks noChangeAspect="1"/>
          </p:cNvGrpSpPr>
          <p:nvPr/>
        </p:nvGrpSpPr>
        <p:grpSpPr>
          <a:xfrm>
            <a:off x="161820" y="5867400"/>
            <a:ext cx="1523005" cy="818143"/>
            <a:chOff x="7766759" y="2192694"/>
            <a:chExt cx="3387012" cy="1819469"/>
          </a:xfrm>
        </p:grpSpPr>
        <p:sp>
          <p:nvSpPr>
            <p:cNvPr id="5" name="Flussdiagramm: Vorbereitung 4">
              <a:extLst>
                <a:ext uri="{FF2B5EF4-FFF2-40B4-BE49-F238E27FC236}">
                  <a16:creationId xmlns:a16="http://schemas.microsoft.com/office/drawing/2014/main" id="{6EA098FA-AB73-0A5A-166A-4EF3779E3FA1}"/>
                </a:ext>
              </a:extLst>
            </p:cNvPr>
            <p:cNvSpPr/>
            <p:nvPr/>
          </p:nvSpPr>
          <p:spPr>
            <a:xfrm>
              <a:off x="7766759" y="2192694"/>
              <a:ext cx="3387012" cy="1819469"/>
            </a:xfrm>
            <a:prstGeom prst="flowChartPreparati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 descr="Gehirn mit einfarbiger Füllung">
              <a:extLst>
                <a:ext uri="{FF2B5EF4-FFF2-40B4-BE49-F238E27FC236}">
                  <a16:creationId xmlns:a16="http://schemas.microsoft.com/office/drawing/2014/main" id="{B76706B1-62F0-2CDB-3286-0A93E5FE3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87004" y="2412939"/>
              <a:ext cx="1473261" cy="1473261"/>
            </a:xfrm>
            <a:prstGeom prst="rect">
              <a:avLst/>
            </a:prstGeom>
          </p:spPr>
        </p:pic>
        <p:pic>
          <p:nvPicPr>
            <p:cNvPr id="7" name="Grafik 6" descr="Gamecontroller mit einfarbiger Füllung">
              <a:extLst>
                <a:ext uri="{FF2B5EF4-FFF2-40B4-BE49-F238E27FC236}">
                  <a16:creationId xmlns:a16="http://schemas.microsoft.com/office/drawing/2014/main" id="{248793FF-54C1-68C2-D1BC-12886DBD0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66958" y="2412939"/>
              <a:ext cx="1473261" cy="1473261"/>
            </a:xfrm>
            <a:prstGeom prst="rect">
              <a:avLst/>
            </a:prstGeom>
          </p:spPr>
        </p:pic>
      </p:grp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1766211-C69F-4A98-9499-79A95A57F7D5}"/>
              </a:ext>
            </a:extLst>
          </p:cNvPr>
          <p:cNvCxnSpPr/>
          <p:nvPr/>
        </p:nvCxnSpPr>
        <p:spPr>
          <a:xfrm>
            <a:off x="2023533" y="6282267"/>
            <a:ext cx="936413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B81F71C6-486F-4ABF-840B-D6889828283C}"/>
              </a:ext>
            </a:extLst>
          </p:cNvPr>
          <p:cNvCxnSpPr>
            <a:cxnSpLocks/>
          </p:cNvCxnSpPr>
          <p:nvPr/>
        </p:nvCxnSpPr>
        <p:spPr>
          <a:xfrm>
            <a:off x="2497667" y="6150769"/>
            <a:ext cx="0" cy="1314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DA8234D2-9663-4703-88C2-A53ED6E4E954}"/>
              </a:ext>
            </a:extLst>
          </p:cNvPr>
          <p:cNvSpPr txBox="1"/>
          <p:nvPr/>
        </p:nvSpPr>
        <p:spPr>
          <a:xfrm>
            <a:off x="2171295" y="579260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C900A48-BD9E-442A-8AD4-8B0429CD35DB}"/>
              </a:ext>
            </a:extLst>
          </p:cNvPr>
          <p:cNvSpPr txBox="1"/>
          <p:nvPr/>
        </p:nvSpPr>
        <p:spPr>
          <a:xfrm>
            <a:off x="1923630" y="6247902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Deep Blue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72A1112-A060-44D5-B7EB-304672699184}"/>
              </a:ext>
            </a:extLst>
          </p:cNvPr>
          <p:cNvSpPr txBox="1"/>
          <p:nvPr/>
        </p:nvSpPr>
        <p:spPr>
          <a:xfrm>
            <a:off x="685801" y="1659466"/>
            <a:ext cx="9419695" cy="4204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b="1" dirty="0" err="1"/>
              <a:t>Schachcomputer</a:t>
            </a:r>
            <a:r>
              <a:rPr lang="en-US" dirty="0"/>
              <a:t> von IBM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dirty="0" err="1"/>
              <a:t>Schlägt</a:t>
            </a:r>
            <a:r>
              <a:rPr lang="en-US" dirty="0"/>
              <a:t> </a:t>
            </a:r>
            <a:r>
              <a:rPr lang="en-US" b="1" dirty="0"/>
              <a:t>1996</a:t>
            </a:r>
            <a:r>
              <a:rPr lang="en-US" dirty="0"/>
              <a:t> </a:t>
            </a:r>
            <a:r>
              <a:rPr lang="en-US" dirty="0" err="1"/>
              <a:t>amtierenden</a:t>
            </a:r>
            <a:r>
              <a:rPr lang="en-US" dirty="0"/>
              <a:t> </a:t>
            </a:r>
            <a:r>
              <a:rPr lang="en-US" dirty="0" err="1"/>
              <a:t>Schachweltmeister</a:t>
            </a:r>
            <a:r>
              <a:rPr lang="en-US" dirty="0"/>
              <a:t> </a:t>
            </a:r>
            <a:r>
              <a:rPr lang="en-US" dirty="0" err="1"/>
              <a:t>Garri</a:t>
            </a:r>
            <a:r>
              <a:rPr lang="en-US" dirty="0"/>
              <a:t> </a:t>
            </a:r>
            <a:r>
              <a:rPr lang="en-US" dirty="0" err="1"/>
              <a:t>Kasparow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dirty="0" err="1"/>
              <a:t>Gewinnt</a:t>
            </a:r>
            <a:r>
              <a:rPr lang="en-US" dirty="0"/>
              <a:t> </a:t>
            </a:r>
            <a:r>
              <a:rPr lang="en-US" b="1" dirty="0"/>
              <a:t>1997</a:t>
            </a:r>
            <a:r>
              <a:rPr lang="en-US" dirty="0"/>
              <a:t> </a:t>
            </a:r>
            <a:r>
              <a:rPr lang="en-US" dirty="0" err="1"/>
              <a:t>ganzen</a:t>
            </a:r>
            <a:r>
              <a:rPr lang="en-US" dirty="0"/>
              <a:t> </a:t>
            </a:r>
            <a:r>
              <a:rPr lang="en-US" dirty="0" err="1"/>
              <a:t>Wettkampf</a:t>
            </a:r>
            <a:r>
              <a:rPr lang="en-US" dirty="0"/>
              <a:t> </a:t>
            </a:r>
            <a:r>
              <a:rPr lang="en-US" dirty="0" err="1"/>
              <a:t>gegen</a:t>
            </a:r>
            <a:r>
              <a:rPr lang="en-US" dirty="0"/>
              <a:t> </a:t>
            </a:r>
            <a:r>
              <a:rPr lang="en-US" dirty="0" err="1"/>
              <a:t>Kasparow</a:t>
            </a:r>
            <a:r>
              <a:rPr lang="en-US" dirty="0"/>
              <a:t> (6 </a:t>
            </a:r>
            <a:r>
              <a:rPr lang="en-US" dirty="0" err="1"/>
              <a:t>Partien</a:t>
            </a:r>
            <a:r>
              <a:rPr lang="en-US" dirty="0"/>
              <a:t>)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dirty="0"/>
              <a:t>Brute-Force Ansatz (</a:t>
            </a:r>
            <a:r>
              <a:rPr lang="en-US" dirty="0" err="1"/>
              <a:t>Durchprobieren</a:t>
            </a:r>
            <a:r>
              <a:rPr lang="en-US" dirty="0"/>
              <a:t> </a:t>
            </a:r>
            <a:r>
              <a:rPr lang="en-US" dirty="0" err="1"/>
              <a:t>aller</a:t>
            </a:r>
            <a:r>
              <a:rPr lang="en-US" dirty="0"/>
              <a:t> </a:t>
            </a:r>
            <a:r>
              <a:rPr lang="en-US" dirty="0" err="1"/>
              <a:t>möglichen</a:t>
            </a:r>
            <a:r>
              <a:rPr lang="en-US" dirty="0"/>
              <a:t> </a:t>
            </a:r>
            <a:r>
              <a:rPr lang="en-US" dirty="0" err="1"/>
              <a:t>Züge</a:t>
            </a:r>
            <a:r>
              <a:rPr lang="en-US" dirty="0"/>
              <a:t>)</a:t>
            </a:r>
          </a:p>
          <a:p>
            <a:pPr>
              <a:lnSpc>
                <a:spcPct val="150000"/>
              </a:lnSpc>
            </a:pPr>
            <a:r>
              <a:rPr lang="en-US" dirty="0">
                <a:sym typeface="Wingdings" panose="05000000000000000000" pitchFamily="2" charset="2"/>
              </a:rPr>
              <a:t>	 </a:t>
            </a:r>
            <a:r>
              <a:rPr lang="en-US" dirty="0" err="1">
                <a:sym typeface="Wingdings" panose="05000000000000000000" pitchFamily="2" charset="2"/>
              </a:rPr>
              <a:t>Riesen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Erfolg</a:t>
            </a:r>
            <a:r>
              <a:rPr lang="en-US" dirty="0">
                <a:sym typeface="Wingdings" panose="05000000000000000000" pitchFamily="2" charset="2"/>
              </a:rPr>
              <a:t> der </a:t>
            </a:r>
            <a:r>
              <a:rPr lang="en-US" dirty="0" err="1">
                <a:sym typeface="Wingdings" panose="05000000000000000000" pitchFamily="2" charset="2"/>
              </a:rPr>
              <a:t>Informatik</a:t>
            </a:r>
            <a:r>
              <a:rPr lang="en-US" dirty="0">
                <a:sym typeface="Wingdings" panose="05000000000000000000" pitchFamily="2" charset="2"/>
              </a:rPr>
              <a:t> (</a:t>
            </a:r>
            <a:r>
              <a:rPr lang="en-US" dirty="0" err="1">
                <a:sym typeface="Wingdings" panose="05000000000000000000" pitchFamily="2" charset="2"/>
              </a:rPr>
              <a:t>Maschine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gewinnt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gegen</a:t>
            </a:r>
            <a:r>
              <a:rPr lang="en-US" dirty="0">
                <a:sym typeface="Wingdings" panose="05000000000000000000" pitchFamily="2" charset="2"/>
              </a:rPr>
              <a:t> Mensch)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b="1" dirty="0" err="1"/>
              <a:t>Projekt</a:t>
            </a:r>
            <a:r>
              <a:rPr lang="en-US" b="1" dirty="0"/>
              <a:t> </a:t>
            </a:r>
            <a:r>
              <a:rPr lang="en-US" b="1" i="1" dirty="0"/>
              <a:t>Deep Blue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dirty="0"/>
              <a:t>1985 von Feng-</a:t>
            </a:r>
            <a:r>
              <a:rPr lang="de-DE" dirty="0" err="1"/>
              <a:t>hsiung</a:t>
            </a:r>
            <a:r>
              <a:rPr lang="de-DE" dirty="0"/>
              <a:t> Hsu ins Leben gerufen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dirty="0"/>
              <a:t>Später mit IBM-Team zu Ende gebracht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b="0" i="0" dirty="0">
                <a:effectLst/>
                <a:latin typeface="-apple-system"/>
              </a:rPr>
              <a:t>Alpha-Beta-Suchalgorithmus schafft bis zu </a:t>
            </a:r>
            <a:r>
              <a:rPr lang="de-DE" b="1" i="0" dirty="0">
                <a:effectLst/>
                <a:latin typeface="-apple-system"/>
              </a:rPr>
              <a:t>200 Millionen Stellungen pro Sekunde </a:t>
            </a:r>
            <a:r>
              <a:rPr lang="de-DE" b="0" i="0" dirty="0">
                <a:effectLst/>
                <a:latin typeface="-apple-system"/>
              </a:rPr>
              <a:t>zu berechnen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32D057C-256D-4F1D-88C8-2B5D1ACE15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1287" y="1832378"/>
            <a:ext cx="4315179" cy="2427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Grafik 9" descr="Sitzungssaal mit einfarbiger Füllung">
            <a:extLst>
              <a:ext uri="{FF2B5EF4-FFF2-40B4-BE49-F238E27FC236}">
                <a16:creationId xmlns:a16="http://schemas.microsoft.com/office/drawing/2014/main" id="{F7387D29-91A4-7D63-61D7-EA4E98BCF6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35716" y="4071731"/>
            <a:ext cx="594040" cy="594040"/>
          </a:xfrm>
          <a:prstGeom prst="rect">
            <a:avLst/>
          </a:prstGeom>
        </p:spPr>
      </p:pic>
      <p:pic>
        <p:nvPicPr>
          <p:cNvPr id="15" name="Grafik 14" descr="Monitor mit einfarbiger Füllung">
            <a:extLst>
              <a:ext uri="{FF2B5EF4-FFF2-40B4-BE49-F238E27FC236}">
                <a16:creationId xmlns:a16="http://schemas.microsoft.com/office/drawing/2014/main" id="{E5F3D693-B01C-22C4-58D7-4A06B7AC9C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92582" y="1650840"/>
            <a:ext cx="594040" cy="59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93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391E03-7460-75D4-FA42-FDDA6AD40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804332"/>
          </a:xfrm>
        </p:spPr>
        <p:txBody>
          <a:bodyPr/>
          <a:lstStyle/>
          <a:p>
            <a:r>
              <a:rPr lang="de-DE" b="1" dirty="0"/>
              <a:t>Deep Blue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FDE18404-C96E-2BDC-5A71-00DB2BBE8B1A}"/>
              </a:ext>
            </a:extLst>
          </p:cNvPr>
          <p:cNvGrpSpPr>
            <a:grpSpLocks noChangeAspect="1"/>
          </p:cNvGrpSpPr>
          <p:nvPr/>
        </p:nvGrpSpPr>
        <p:grpSpPr>
          <a:xfrm>
            <a:off x="161820" y="5867400"/>
            <a:ext cx="1523005" cy="818143"/>
            <a:chOff x="7766759" y="2192694"/>
            <a:chExt cx="3387012" cy="1819469"/>
          </a:xfrm>
        </p:grpSpPr>
        <p:sp>
          <p:nvSpPr>
            <p:cNvPr id="5" name="Flussdiagramm: Vorbereitung 4">
              <a:extLst>
                <a:ext uri="{FF2B5EF4-FFF2-40B4-BE49-F238E27FC236}">
                  <a16:creationId xmlns:a16="http://schemas.microsoft.com/office/drawing/2014/main" id="{6EA098FA-AB73-0A5A-166A-4EF3779E3FA1}"/>
                </a:ext>
              </a:extLst>
            </p:cNvPr>
            <p:cNvSpPr/>
            <p:nvPr/>
          </p:nvSpPr>
          <p:spPr>
            <a:xfrm>
              <a:off x="7766759" y="2192694"/>
              <a:ext cx="3387012" cy="1819469"/>
            </a:xfrm>
            <a:prstGeom prst="flowChartPreparati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 descr="Gehirn mit einfarbiger Füllung">
              <a:extLst>
                <a:ext uri="{FF2B5EF4-FFF2-40B4-BE49-F238E27FC236}">
                  <a16:creationId xmlns:a16="http://schemas.microsoft.com/office/drawing/2014/main" id="{B76706B1-62F0-2CDB-3286-0A93E5FE3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87004" y="2412939"/>
              <a:ext cx="1473261" cy="1473261"/>
            </a:xfrm>
            <a:prstGeom prst="rect">
              <a:avLst/>
            </a:prstGeom>
          </p:spPr>
        </p:pic>
        <p:pic>
          <p:nvPicPr>
            <p:cNvPr id="7" name="Grafik 6" descr="Gamecontroller mit einfarbiger Füllung">
              <a:extLst>
                <a:ext uri="{FF2B5EF4-FFF2-40B4-BE49-F238E27FC236}">
                  <a16:creationId xmlns:a16="http://schemas.microsoft.com/office/drawing/2014/main" id="{248793FF-54C1-68C2-D1BC-12886DBD0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66958" y="2412939"/>
              <a:ext cx="1473261" cy="1473261"/>
            </a:xfrm>
            <a:prstGeom prst="rect">
              <a:avLst/>
            </a:prstGeom>
          </p:spPr>
        </p:pic>
      </p:grp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1766211-C69F-4A98-9499-79A95A57F7D5}"/>
              </a:ext>
            </a:extLst>
          </p:cNvPr>
          <p:cNvCxnSpPr/>
          <p:nvPr/>
        </p:nvCxnSpPr>
        <p:spPr>
          <a:xfrm>
            <a:off x="2023533" y="6282267"/>
            <a:ext cx="936413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B81F71C6-486F-4ABF-840B-D6889828283C}"/>
              </a:ext>
            </a:extLst>
          </p:cNvPr>
          <p:cNvCxnSpPr>
            <a:cxnSpLocks/>
          </p:cNvCxnSpPr>
          <p:nvPr/>
        </p:nvCxnSpPr>
        <p:spPr>
          <a:xfrm>
            <a:off x="2497667" y="6150769"/>
            <a:ext cx="0" cy="1314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DA8234D2-9663-4703-88C2-A53ED6E4E954}"/>
              </a:ext>
            </a:extLst>
          </p:cNvPr>
          <p:cNvSpPr txBox="1"/>
          <p:nvPr/>
        </p:nvSpPr>
        <p:spPr>
          <a:xfrm>
            <a:off x="2171295" y="579260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C900A48-BD9E-442A-8AD4-8B0429CD35DB}"/>
              </a:ext>
            </a:extLst>
          </p:cNvPr>
          <p:cNvSpPr txBox="1"/>
          <p:nvPr/>
        </p:nvSpPr>
        <p:spPr>
          <a:xfrm>
            <a:off x="1923630" y="6247902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Deep Blue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72A1112-A060-44D5-B7EB-304672699184}"/>
              </a:ext>
            </a:extLst>
          </p:cNvPr>
          <p:cNvSpPr txBox="1"/>
          <p:nvPr/>
        </p:nvSpPr>
        <p:spPr>
          <a:xfrm>
            <a:off x="685801" y="1772558"/>
            <a:ext cx="6673173" cy="3419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/>
              <a:t>Funktionsweise</a:t>
            </a:r>
            <a:r>
              <a:rPr lang="en-US" sz="2000" b="1" dirty="0"/>
              <a:t> des </a:t>
            </a:r>
            <a:r>
              <a:rPr lang="en-US" sz="2000" b="1" dirty="0" err="1"/>
              <a:t>Schachcomputers</a:t>
            </a:r>
            <a:endParaRPr lang="en-US" sz="2000" b="1" dirty="0"/>
          </a:p>
          <a:p>
            <a:pPr>
              <a:lnSpc>
                <a:spcPct val="150000"/>
              </a:lnSpc>
            </a:pPr>
            <a:r>
              <a:rPr lang="en-US" dirty="0"/>
              <a:t>1) 	</a:t>
            </a:r>
            <a:r>
              <a:rPr lang="en-US" dirty="0" err="1"/>
              <a:t>Verwendung</a:t>
            </a:r>
            <a:r>
              <a:rPr lang="en-US" dirty="0"/>
              <a:t> von </a:t>
            </a:r>
            <a:r>
              <a:rPr lang="en-US" dirty="0" err="1"/>
              <a:t>Heuristiken</a:t>
            </a:r>
            <a:r>
              <a:rPr lang="en-US" dirty="0"/>
              <a:t>: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1600" dirty="0"/>
              <a:t>Computer </a:t>
            </a:r>
            <a:r>
              <a:rPr lang="en-US" sz="1600" dirty="0" err="1"/>
              <a:t>nicht</a:t>
            </a:r>
            <a:r>
              <a:rPr lang="en-US" sz="1600" dirty="0"/>
              <a:t> </a:t>
            </a:r>
            <a:r>
              <a:rPr lang="en-US" sz="1600" dirty="0" err="1"/>
              <a:t>selbstständig</a:t>
            </a:r>
            <a:r>
              <a:rPr lang="en-US" sz="1600" dirty="0"/>
              <a:t> in der Lage, </a:t>
            </a:r>
            <a:r>
              <a:rPr lang="en-US" sz="1600" dirty="0" err="1"/>
              <a:t>Schach</a:t>
            </a:r>
            <a:r>
              <a:rPr lang="en-US" sz="1600" dirty="0"/>
              <a:t> </a:t>
            </a:r>
            <a:r>
              <a:rPr lang="en-US" sz="1600" dirty="0" err="1"/>
              <a:t>zu</a:t>
            </a:r>
            <a:r>
              <a:rPr lang="en-US" sz="1600" dirty="0"/>
              <a:t> </a:t>
            </a:r>
            <a:r>
              <a:rPr lang="en-US" sz="1600" dirty="0" err="1"/>
              <a:t>lernen</a:t>
            </a:r>
            <a:endParaRPr lang="en-US" sz="1600" dirty="0"/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1600" dirty="0"/>
              <a:t>Computer </a:t>
            </a:r>
            <a:r>
              <a:rPr lang="en-US" sz="1600" dirty="0" err="1"/>
              <a:t>berechnet</a:t>
            </a:r>
            <a:r>
              <a:rPr lang="en-US" sz="1600" dirty="0"/>
              <a:t> </a:t>
            </a:r>
            <a:r>
              <a:rPr lang="en-US" sz="1600" dirty="0" err="1"/>
              <a:t>nicht</a:t>
            </a:r>
            <a:r>
              <a:rPr lang="en-US" sz="1600" dirty="0"/>
              <a:t> alle </a:t>
            </a:r>
            <a:r>
              <a:rPr lang="en-US" sz="1600" dirty="0" err="1"/>
              <a:t>Kombinationen</a:t>
            </a:r>
            <a:r>
              <a:rPr lang="en-US" sz="1600" dirty="0"/>
              <a:t> der </a:t>
            </a:r>
            <a:r>
              <a:rPr lang="en-US" sz="1600" dirty="0" err="1"/>
              <a:t>nächsten</a:t>
            </a:r>
            <a:r>
              <a:rPr lang="en-US" sz="1600" dirty="0"/>
              <a:t> </a:t>
            </a:r>
            <a:r>
              <a:rPr lang="en-US" sz="1600" dirty="0" err="1"/>
              <a:t>Züge</a:t>
            </a:r>
            <a:r>
              <a:rPr lang="en-US" sz="1600" dirty="0"/>
              <a:t>, </a:t>
            </a:r>
            <a:br>
              <a:rPr lang="en-US" sz="1600" dirty="0"/>
            </a:br>
            <a:r>
              <a:rPr lang="en-US" sz="1600" dirty="0" err="1"/>
              <a:t>sondern</a:t>
            </a:r>
            <a:r>
              <a:rPr lang="en-US" sz="1600" dirty="0"/>
              <a:t> </a:t>
            </a:r>
            <a:r>
              <a:rPr lang="en-US" sz="1600" dirty="0" err="1"/>
              <a:t>bedient</a:t>
            </a:r>
            <a:r>
              <a:rPr lang="en-US" sz="1600" dirty="0"/>
              <a:t> </a:t>
            </a:r>
            <a:r>
              <a:rPr lang="en-US" sz="1600" dirty="0" err="1"/>
              <a:t>sich</a:t>
            </a:r>
            <a:r>
              <a:rPr lang="en-US" sz="1600" dirty="0"/>
              <a:t> </a:t>
            </a:r>
            <a:r>
              <a:rPr lang="en-US" sz="1600" dirty="0" err="1"/>
              <a:t>Regeln</a:t>
            </a:r>
            <a:r>
              <a:rPr lang="en-US" sz="1600" dirty="0"/>
              <a:t>/</a:t>
            </a:r>
            <a:r>
              <a:rPr lang="en-US" sz="1600" dirty="0" err="1"/>
              <a:t>Bewertungen</a:t>
            </a:r>
            <a:r>
              <a:rPr lang="en-US" sz="1600" dirty="0"/>
              <a:t> der </a:t>
            </a:r>
            <a:r>
              <a:rPr lang="en-US" sz="1600" dirty="0" err="1"/>
              <a:t>Programmierer</a:t>
            </a:r>
            <a:endParaRPr lang="en-US" sz="1600" dirty="0"/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de-DE" sz="1400" b="0" i="1" dirty="0">
                <a:solidFill>
                  <a:srgbClr val="FFFFFF"/>
                </a:solidFill>
                <a:effectLst/>
                <a:latin typeface="FranziskaWebPro"/>
              </a:rPr>
              <a:t>Wenn du die Dame schlagen kannst, dann prüfe diesen Zug zuerst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de-DE" sz="1400" b="0" i="0" dirty="0">
                <a:solidFill>
                  <a:srgbClr val="FFFFFF"/>
                </a:solidFill>
                <a:effectLst/>
                <a:latin typeface="FranziskaWebPro"/>
              </a:rPr>
              <a:t>Wenn dir ein Matt droht, dann kümmere dich erst mal um deinen König</a:t>
            </a:r>
            <a:endParaRPr lang="en-US" sz="1400" b="0" i="1" dirty="0">
              <a:solidFill>
                <a:srgbClr val="FFFFFF"/>
              </a:solidFill>
              <a:effectLst/>
              <a:latin typeface="FranziskaWebPro"/>
            </a:endParaRP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endParaRPr lang="de-DE" sz="1400" dirty="0"/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AAB9743-903D-429C-9FE1-E9D92BE5E9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8933" y="392791"/>
            <a:ext cx="4919133" cy="2495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5113B44-A110-47A1-8E87-7B7C1B0917C8}"/>
              </a:ext>
            </a:extLst>
          </p:cNvPr>
          <p:cNvSpPr txBox="1"/>
          <p:nvPr/>
        </p:nvSpPr>
        <p:spPr>
          <a:xfrm>
            <a:off x="7196667" y="2939524"/>
            <a:ext cx="45804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Alpha-Beta-</a:t>
            </a:r>
            <a:r>
              <a:rPr lang="en-US" sz="1400" b="1" dirty="0" err="1"/>
              <a:t>Suche</a:t>
            </a:r>
            <a:br>
              <a:rPr lang="en-US" dirty="0"/>
            </a:br>
            <a:r>
              <a:rPr lang="en-US" sz="1000" b="1" dirty="0"/>
              <a:t>Quelle:</a:t>
            </a:r>
            <a:r>
              <a:rPr lang="en-US" sz="1000" dirty="0"/>
              <a:t> https://de.wikipedia.org/wiki/Alpha-Beta-Suche#:~:text=Die%20Alpha%2DBeta%2DSuche%20(,Spielen%20mit%20zwei%20gegnerischen%20Parteien.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828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391E03-7460-75D4-FA42-FDDA6AD40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804332"/>
          </a:xfrm>
        </p:spPr>
        <p:txBody>
          <a:bodyPr/>
          <a:lstStyle/>
          <a:p>
            <a:r>
              <a:rPr lang="de-DE" b="1" dirty="0"/>
              <a:t>Deep Blue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FDE18404-C96E-2BDC-5A71-00DB2BBE8B1A}"/>
              </a:ext>
            </a:extLst>
          </p:cNvPr>
          <p:cNvGrpSpPr>
            <a:grpSpLocks noChangeAspect="1"/>
          </p:cNvGrpSpPr>
          <p:nvPr/>
        </p:nvGrpSpPr>
        <p:grpSpPr>
          <a:xfrm>
            <a:off x="161820" y="5867400"/>
            <a:ext cx="1523005" cy="818143"/>
            <a:chOff x="7766759" y="2192694"/>
            <a:chExt cx="3387012" cy="1819469"/>
          </a:xfrm>
        </p:grpSpPr>
        <p:sp>
          <p:nvSpPr>
            <p:cNvPr id="5" name="Flussdiagramm: Vorbereitung 4">
              <a:extLst>
                <a:ext uri="{FF2B5EF4-FFF2-40B4-BE49-F238E27FC236}">
                  <a16:creationId xmlns:a16="http://schemas.microsoft.com/office/drawing/2014/main" id="{6EA098FA-AB73-0A5A-166A-4EF3779E3FA1}"/>
                </a:ext>
              </a:extLst>
            </p:cNvPr>
            <p:cNvSpPr/>
            <p:nvPr/>
          </p:nvSpPr>
          <p:spPr>
            <a:xfrm>
              <a:off x="7766759" y="2192694"/>
              <a:ext cx="3387012" cy="1819469"/>
            </a:xfrm>
            <a:prstGeom prst="flowChartPreparati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 descr="Gehirn mit einfarbiger Füllung">
              <a:extLst>
                <a:ext uri="{FF2B5EF4-FFF2-40B4-BE49-F238E27FC236}">
                  <a16:creationId xmlns:a16="http://schemas.microsoft.com/office/drawing/2014/main" id="{B76706B1-62F0-2CDB-3286-0A93E5FE3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87004" y="2412939"/>
              <a:ext cx="1473261" cy="1473261"/>
            </a:xfrm>
            <a:prstGeom prst="rect">
              <a:avLst/>
            </a:prstGeom>
          </p:spPr>
        </p:pic>
        <p:pic>
          <p:nvPicPr>
            <p:cNvPr id="7" name="Grafik 6" descr="Gamecontroller mit einfarbiger Füllung">
              <a:extLst>
                <a:ext uri="{FF2B5EF4-FFF2-40B4-BE49-F238E27FC236}">
                  <a16:creationId xmlns:a16="http://schemas.microsoft.com/office/drawing/2014/main" id="{248793FF-54C1-68C2-D1BC-12886DBD0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66958" y="2412939"/>
              <a:ext cx="1473261" cy="1473261"/>
            </a:xfrm>
            <a:prstGeom prst="rect">
              <a:avLst/>
            </a:prstGeom>
          </p:spPr>
        </p:pic>
      </p:grp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1766211-C69F-4A98-9499-79A95A57F7D5}"/>
              </a:ext>
            </a:extLst>
          </p:cNvPr>
          <p:cNvCxnSpPr/>
          <p:nvPr/>
        </p:nvCxnSpPr>
        <p:spPr>
          <a:xfrm>
            <a:off x="2023533" y="6282267"/>
            <a:ext cx="936413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B81F71C6-486F-4ABF-840B-D6889828283C}"/>
              </a:ext>
            </a:extLst>
          </p:cNvPr>
          <p:cNvCxnSpPr>
            <a:cxnSpLocks/>
          </p:cNvCxnSpPr>
          <p:nvPr/>
        </p:nvCxnSpPr>
        <p:spPr>
          <a:xfrm>
            <a:off x="2497667" y="6150769"/>
            <a:ext cx="0" cy="1314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DA8234D2-9663-4703-88C2-A53ED6E4E954}"/>
              </a:ext>
            </a:extLst>
          </p:cNvPr>
          <p:cNvSpPr txBox="1"/>
          <p:nvPr/>
        </p:nvSpPr>
        <p:spPr>
          <a:xfrm>
            <a:off x="2171295" y="579260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C900A48-BD9E-442A-8AD4-8B0429CD35DB}"/>
              </a:ext>
            </a:extLst>
          </p:cNvPr>
          <p:cNvSpPr txBox="1"/>
          <p:nvPr/>
        </p:nvSpPr>
        <p:spPr>
          <a:xfrm>
            <a:off x="1923630" y="6247902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Deep Blue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72A1112-A060-44D5-B7EB-304672699184}"/>
              </a:ext>
            </a:extLst>
          </p:cNvPr>
          <p:cNvSpPr txBox="1"/>
          <p:nvPr/>
        </p:nvSpPr>
        <p:spPr>
          <a:xfrm>
            <a:off x="685801" y="1828293"/>
            <a:ext cx="6443131" cy="3604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/>
              <a:t>Funktionsweise</a:t>
            </a:r>
            <a:r>
              <a:rPr lang="en-US" sz="2000" b="1" dirty="0"/>
              <a:t> des </a:t>
            </a:r>
            <a:r>
              <a:rPr lang="en-US" sz="2000" b="1" dirty="0" err="1"/>
              <a:t>Schachcomputers</a:t>
            </a:r>
            <a:endParaRPr lang="en-US" sz="2000" b="1" dirty="0"/>
          </a:p>
          <a:p>
            <a:pPr>
              <a:lnSpc>
                <a:spcPct val="150000"/>
              </a:lnSpc>
            </a:pPr>
            <a:r>
              <a:rPr lang="en-US" dirty="0"/>
              <a:t>2)	 Alpha-Beta-</a:t>
            </a:r>
            <a:r>
              <a:rPr lang="en-US" dirty="0" err="1"/>
              <a:t>Suche</a:t>
            </a:r>
            <a:r>
              <a:rPr lang="en-US" dirty="0"/>
              <a:t>: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1400" dirty="0" err="1"/>
              <a:t>Mathematisches</a:t>
            </a:r>
            <a:r>
              <a:rPr lang="en-US" sz="1400" dirty="0"/>
              <a:t> </a:t>
            </a:r>
            <a:r>
              <a:rPr lang="en-US" sz="1400" dirty="0" err="1"/>
              <a:t>Verfahren</a:t>
            </a:r>
            <a:r>
              <a:rPr lang="en-US" sz="1400" dirty="0"/>
              <a:t>, </a:t>
            </a:r>
            <a:r>
              <a:rPr lang="de-DE" sz="1400" dirty="0"/>
              <a:t>mit dem der Computer berechnen kann, welche Züge gar nicht erst weiter untersucht werden müssen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sz="1400" dirty="0"/>
              <a:t>Auf Basis der Spielhistorie wird ein gewichteter Baum berechnet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sz="1400" dirty="0"/>
              <a:t>Alpha-Beta ist eine modifizierte Version des Minimax Suchverfahrens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sz="1400" dirty="0"/>
              <a:t>Streicht Zweige, wenn absehbar ist, dass Zweig keinen Spielvorteil bringt (Rechenaufwand deutlich besser als bei Minimax)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endParaRPr lang="de-DE" sz="1400" dirty="0"/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AAB9743-903D-429C-9FE1-E9D92BE5E9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8933" y="392791"/>
            <a:ext cx="4919133" cy="2495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5113B44-A110-47A1-8E87-7B7C1B0917C8}"/>
              </a:ext>
            </a:extLst>
          </p:cNvPr>
          <p:cNvSpPr txBox="1"/>
          <p:nvPr/>
        </p:nvSpPr>
        <p:spPr>
          <a:xfrm>
            <a:off x="7196667" y="2939524"/>
            <a:ext cx="45804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Alpha-Beta-</a:t>
            </a:r>
            <a:r>
              <a:rPr lang="en-US" sz="1400" b="1" dirty="0" err="1"/>
              <a:t>Suche</a:t>
            </a:r>
            <a:br>
              <a:rPr lang="en-US" dirty="0"/>
            </a:br>
            <a:r>
              <a:rPr lang="en-US" sz="1000" b="1" dirty="0"/>
              <a:t>Quelle:</a:t>
            </a:r>
            <a:r>
              <a:rPr lang="en-US" sz="1000" dirty="0"/>
              <a:t> https://de.wikipedia.org/wiki/Alpha-Beta-Suche#:~:text=Die%20Alpha%2DBeta%2DSuche%20(,Spielen%20mit%20zwei%20gegnerischen%20Parteien.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451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391E03-7460-75D4-FA42-FDDA6AD40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Google Deep </a:t>
            </a:r>
            <a:r>
              <a:rPr lang="de-DE" b="1" dirty="0" err="1"/>
              <a:t>mind</a:t>
            </a:r>
            <a:endParaRPr lang="de-DE" b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4C29C5-A714-A9AF-B9D9-3961F9B15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4825" y="2178130"/>
            <a:ext cx="5331125" cy="327884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de-DE" sz="1400" b="1" dirty="0"/>
              <a:t>Programmierung</a:t>
            </a:r>
            <a:r>
              <a:rPr lang="de-DE" sz="1400" dirty="0"/>
              <a:t> und </a:t>
            </a:r>
            <a:r>
              <a:rPr lang="de-DE" sz="1400" b="1" dirty="0"/>
              <a:t>Entwicklung</a:t>
            </a:r>
            <a:r>
              <a:rPr lang="de-DE" sz="1400" dirty="0"/>
              <a:t> von Künstlicher Intelligenz</a:t>
            </a:r>
          </a:p>
          <a:p>
            <a:pPr marL="0" indent="0">
              <a:buNone/>
            </a:pPr>
            <a:r>
              <a:rPr lang="de-DE" sz="1400" dirty="0"/>
              <a:t>		 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FDE18404-C96E-2BDC-5A71-00DB2BBE8B1A}"/>
              </a:ext>
            </a:extLst>
          </p:cNvPr>
          <p:cNvGrpSpPr>
            <a:grpSpLocks noChangeAspect="1"/>
          </p:cNvGrpSpPr>
          <p:nvPr/>
        </p:nvGrpSpPr>
        <p:grpSpPr>
          <a:xfrm>
            <a:off x="161820" y="5867400"/>
            <a:ext cx="1523005" cy="818143"/>
            <a:chOff x="7766759" y="2192694"/>
            <a:chExt cx="3387012" cy="1819469"/>
          </a:xfrm>
        </p:grpSpPr>
        <p:sp>
          <p:nvSpPr>
            <p:cNvPr id="5" name="Flussdiagramm: Vorbereitung 4">
              <a:extLst>
                <a:ext uri="{FF2B5EF4-FFF2-40B4-BE49-F238E27FC236}">
                  <a16:creationId xmlns:a16="http://schemas.microsoft.com/office/drawing/2014/main" id="{6EA098FA-AB73-0A5A-166A-4EF3779E3FA1}"/>
                </a:ext>
              </a:extLst>
            </p:cNvPr>
            <p:cNvSpPr/>
            <p:nvPr/>
          </p:nvSpPr>
          <p:spPr>
            <a:xfrm>
              <a:off x="7766759" y="2192694"/>
              <a:ext cx="3387012" cy="1819469"/>
            </a:xfrm>
            <a:prstGeom prst="flowChartPreparati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 descr="Gehirn mit einfarbiger Füllung">
              <a:extLst>
                <a:ext uri="{FF2B5EF4-FFF2-40B4-BE49-F238E27FC236}">
                  <a16:creationId xmlns:a16="http://schemas.microsoft.com/office/drawing/2014/main" id="{B76706B1-62F0-2CDB-3286-0A93E5FE3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87004" y="2412939"/>
              <a:ext cx="1473261" cy="1473261"/>
            </a:xfrm>
            <a:prstGeom prst="rect">
              <a:avLst/>
            </a:prstGeom>
          </p:spPr>
        </p:pic>
        <p:pic>
          <p:nvPicPr>
            <p:cNvPr id="7" name="Grafik 6" descr="Gamecontroller mit einfarbiger Füllung">
              <a:extLst>
                <a:ext uri="{FF2B5EF4-FFF2-40B4-BE49-F238E27FC236}">
                  <a16:creationId xmlns:a16="http://schemas.microsoft.com/office/drawing/2014/main" id="{248793FF-54C1-68C2-D1BC-12886DBD0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66958" y="2412939"/>
              <a:ext cx="1473261" cy="1473261"/>
            </a:xfrm>
            <a:prstGeom prst="rect">
              <a:avLst/>
            </a:prstGeom>
          </p:spPr>
        </p:pic>
      </p:grpSp>
      <p:pic>
        <p:nvPicPr>
          <p:cNvPr id="9" name="Grafik 8" descr="Cmd (Terminal) mit einfarbiger Füllung">
            <a:extLst>
              <a:ext uri="{FF2B5EF4-FFF2-40B4-BE49-F238E27FC236}">
                <a16:creationId xmlns:a16="http://schemas.microsoft.com/office/drawing/2014/main" id="{94D33AD4-CBC9-B80C-973D-F871A20607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0291" y="1969473"/>
            <a:ext cx="733542" cy="733542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89D03A22-544D-A8B7-6D25-72547C458D35}"/>
              </a:ext>
            </a:extLst>
          </p:cNvPr>
          <p:cNvSpPr txBox="1">
            <a:spLocks/>
          </p:cNvSpPr>
          <p:nvPr/>
        </p:nvSpPr>
        <p:spPr>
          <a:xfrm>
            <a:off x="1684825" y="2960259"/>
            <a:ext cx="5331125" cy="3278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e-DE" sz="1400" dirty="0"/>
              <a:t>Gründung als </a:t>
            </a:r>
            <a:r>
              <a:rPr lang="de-DE" sz="1400" b="1" dirty="0"/>
              <a:t>britisches Tech Start-up </a:t>
            </a:r>
            <a:r>
              <a:rPr lang="de-DE" sz="1400" dirty="0"/>
              <a:t>im Jahr 2010</a:t>
            </a:r>
          </a:p>
          <a:p>
            <a:pPr marL="0" indent="0">
              <a:buFont typeface="Arial"/>
              <a:buNone/>
            </a:pPr>
            <a:r>
              <a:rPr lang="de-DE" sz="1400" dirty="0"/>
              <a:t>		 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868C16FF-057B-AC00-73AE-82B597DCA381}"/>
              </a:ext>
            </a:extLst>
          </p:cNvPr>
          <p:cNvSpPr txBox="1">
            <a:spLocks/>
          </p:cNvSpPr>
          <p:nvPr/>
        </p:nvSpPr>
        <p:spPr>
          <a:xfrm>
            <a:off x="1684824" y="3742388"/>
            <a:ext cx="5331125" cy="3278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e-DE" sz="1400" dirty="0"/>
              <a:t>2014 von </a:t>
            </a:r>
            <a:r>
              <a:rPr lang="de-DE" sz="1400" b="1" dirty="0"/>
              <a:t>Google</a:t>
            </a:r>
            <a:r>
              <a:rPr lang="de-DE" sz="1400" dirty="0"/>
              <a:t> übernommen</a:t>
            </a:r>
          </a:p>
          <a:p>
            <a:pPr marL="0" indent="0">
              <a:buFont typeface="Arial"/>
              <a:buNone/>
            </a:pPr>
            <a:r>
              <a:rPr lang="de-DE" sz="1400" dirty="0"/>
              <a:t>		 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EBF66D6-C076-4E90-4A5D-AE6131528485}"/>
              </a:ext>
            </a:extLst>
          </p:cNvPr>
          <p:cNvSpPr txBox="1">
            <a:spLocks/>
          </p:cNvSpPr>
          <p:nvPr/>
        </p:nvSpPr>
        <p:spPr>
          <a:xfrm>
            <a:off x="1684824" y="4524517"/>
            <a:ext cx="4905756" cy="5307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e-DE" sz="1400" dirty="0"/>
              <a:t>Einsatz eines </a:t>
            </a:r>
            <a:r>
              <a:rPr lang="de-DE" sz="1400" b="1" dirty="0"/>
              <a:t>Ethikrates</a:t>
            </a:r>
            <a:r>
              <a:rPr lang="de-DE" sz="1400" dirty="0"/>
              <a:t> und Veröffentlichung von </a:t>
            </a:r>
            <a:r>
              <a:rPr lang="de-DE" sz="1400" b="1" dirty="0"/>
              <a:t>Forschungsergebnissen</a:t>
            </a:r>
            <a:r>
              <a:rPr lang="de-DE" sz="1400" dirty="0"/>
              <a:t> im Bereich Gaming </a:t>
            </a:r>
          </a:p>
          <a:p>
            <a:pPr marL="0" indent="0">
              <a:buFont typeface="Arial"/>
              <a:buNone/>
            </a:pPr>
            <a:r>
              <a:rPr lang="de-DE" sz="1400" dirty="0"/>
              <a:t>		 </a:t>
            </a:r>
          </a:p>
        </p:txBody>
      </p:sp>
      <p:pic>
        <p:nvPicPr>
          <p:cNvPr id="14" name="Grafik 13" descr="Dokument mit einfarbiger Füllung">
            <a:extLst>
              <a:ext uri="{FF2B5EF4-FFF2-40B4-BE49-F238E27FC236}">
                <a16:creationId xmlns:a16="http://schemas.microsoft.com/office/drawing/2014/main" id="{92968697-77E5-7AC9-3BBD-85B2551FF1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0292" y="2757430"/>
            <a:ext cx="733541" cy="733541"/>
          </a:xfrm>
          <a:prstGeom prst="rect">
            <a:avLst/>
          </a:prstGeom>
        </p:spPr>
      </p:pic>
      <p:pic>
        <p:nvPicPr>
          <p:cNvPr id="16" name="Grafik 15" descr="Münzen Silhouette">
            <a:extLst>
              <a:ext uri="{FF2B5EF4-FFF2-40B4-BE49-F238E27FC236}">
                <a16:creationId xmlns:a16="http://schemas.microsoft.com/office/drawing/2014/main" id="{3C05C161-1537-22D5-4636-A034819362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0292" y="3539558"/>
            <a:ext cx="733543" cy="733543"/>
          </a:xfrm>
          <a:prstGeom prst="rect">
            <a:avLst/>
          </a:prstGeom>
        </p:spPr>
      </p:pic>
      <p:pic>
        <p:nvPicPr>
          <p:cNvPr id="18" name="Grafik 17" descr="Richter mit einfarbiger Füllung">
            <a:extLst>
              <a:ext uri="{FF2B5EF4-FFF2-40B4-BE49-F238E27FC236}">
                <a16:creationId xmlns:a16="http://schemas.microsoft.com/office/drawing/2014/main" id="{B4613962-215B-2BD7-A86E-1C8A2949C7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0588" y="4321688"/>
            <a:ext cx="733543" cy="733543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DDA7102-AD34-3FC0-7742-A502836A14EA}"/>
              </a:ext>
            </a:extLst>
          </p:cNvPr>
          <p:cNvGrpSpPr/>
          <p:nvPr/>
        </p:nvGrpSpPr>
        <p:grpSpPr>
          <a:xfrm>
            <a:off x="7156642" y="1910808"/>
            <a:ext cx="3709359" cy="3663159"/>
            <a:chOff x="7297947" y="2178130"/>
            <a:chExt cx="3709359" cy="3663159"/>
          </a:xfrm>
        </p:grpSpPr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6E43AAB9-4C8A-ABCB-3488-833A7E40F041}"/>
                </a:ext>
              </a:extLst>
            </p:cNvPr>
            <p:cNvGrpSpPr/>
            <p:nvPr/>
          </p:nvGrpSpPr>
          <p:grpSpPr>
            <a:xfrm>
              <a:off x="7297947" y="2178130"/>
              <a:ext cx="3709359" cy="1061049"/>
              <a:chOff x="7677509" y="802257"/>
              <a:chExt cx="3709359" cy="1061049"/>
            </a:xfrm>
          </p:grpSpPr>
          <p:sp>
            <p:nvSpPr>
              <p:cNvPr id="19" name="Rechteck: abgerundete Ecken 18">
                <a:extLst>
                  <a:ext uri="{FF2B5EF4-FFF2-40B4-BE49-F238E27FC236}">
                    <a16:creationId xmlns:a16="http://schemas.microsoft.com/office/drawing/2014/main" id="{92D96345-19BE-FC0D-06B3-AEC4034325CA}"/>
                  </a:ext>
                </a:extLst>
              </p:cNvPr>
              <p:cNvSpPr/>
              <p:nvPr/>
            </p:nvSpPr>
            <p:spPr>
              <a:xfrm>
                <a:off x="7677509" y="802257"/>
                <a:ext cx="3709359" cy="1061049"/>
              </a:xfrm>
              <a:prstGeom prst="roundRect">
                <a:avLst/>
              </a:prstGeom>
              <a:solidFill>
                <a:schemeClr val="tx2">
                  <a:alpha val="6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43057EB1-C43D-6E11-8EED-64C90882FF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43464" y="892770"/>
                <a:ext cx="3580863" cy="8594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id="{37706726-2DA6-4B5F-D66E-A3125FD7D140}"/>
                </a:ext>
              </a:extLst>
            </p:cNvPr>
            <p:cNvSpPr/>
            <p:nvPr/>
          </p:nvSpPr>
          <p:spPr>
            <a:xfrm>
              <a:off x="7297947" y="3274891"/>
              <a:ext cx="3709359" cy="2566398"/>
            </a:xfrm>
            <a:prstGeom prst="roundRect">
              <a:avLst>
                <a:gd name="adj" fmla="val 9608"/>
              </a:avLst>
            </a:prstGeom>
            <a:solidFill>
              <a:schemeClr val="tx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de-DE" sz="1600" b="1" i="1" dirty="0">
                  <a:solidFill>
                    <a:schemeClr val="bg1"/>
                  </a:solidFill>
                </a:rPr>
                <a:t>Zahlen aus dem Jahr 2020:</a:t>
              </a:r>
            </a:p>
            <a:p>
              <a:endParaRPr lang="de-DE" sz="1600" b="1" i="1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1600" i="1" dirty="0">
                  <a:solidFill>
                    <a:schemeClr val="bg1"/>
                  </a:solidFill>
                </a:rPr>
                <a:t>Umsatz: </a:t>
              </a:r>
              <a:r>
                <a:rPr lang="de-DE" sz="1600" dirty="0">
                  <a:solidFill>
                    <a:schemeClr val="bg1"/>
                  </a:solidFill>
                </a:rPr>
                <a:t>967 Mio. €</a:t>
              </a:r>
              <a:endParaRPr lang="de-DE" sz="1600" i="1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1600" i="1" dirty="0">
                  <a:solidFill>
                    <a:schemeClr val="bg1"/>
                  </a:solidFill>
                </a:rPr>
                <a:t>Profit: </a:t>
              </a:r>
              <a:r>
                <a:rPr lang="de-DE" sz="1600" dirty="0">
                  <a:solidFill>
                    <a:schemeClr val="bg1"/>
                  </a:solidFill>
                </a:rPr>
                <a:t>51,3 Mio. €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1600" i="1" dirty="0">
                  <a:solidFill>
                    <a:schemeClr val="bg1"/>
                  </a:solidFill>
                </a:rPr>
                <a:t>Beschäftigte: </a:t>
              </a:r>
              <a:r>
                <a:rPr lang="de-DE" sz="1600" dirty="0">
                  <a:solidFill>
                    <a:schemeClr val="bg1"/>
                  </a:solidFill>
                </a:rPr>
                <a:t>&gt;1000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bg1"/>
                  </a:solidFill>
                </a:rPr>
                <a:t>Erstmals Gewinn im Jahr 2020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de-DE" sz="1600" dirty="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de-DE" sz="16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9518CE0-9948-4922-93CF-F48D80F72E9B}"/>
              </a:ext>
            </a:extLst>
          </p:cNvPr>
          <p:cNvCxnSpPr/>
          <p:nvPr/>
        </p:nvCxnSpPr>
        <p:spPr>
          <a:xfrm>
            <a:off x="2023533" y="6282267"/>
            <a:ext cx="936413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0B837865-C5B2-48FC-9EED-1919512841A5}"/>
              </a:ext>
            </a:extLst>
          </p:cNvPr>
          <p:cNvCxnSpPr>
            <a:cxnSpLocks/>
          </p:cNvCxnSpPr>
          <p:nvPr/>
        </p:nvCxnSpPr>
        <p:spPr>
          <a:xfrm>
            <a:off x="2497667" y="6150769"/>
            <a:ext cx="0" cy="1314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9C4D16F1-6AA3-4F9A-9427-72CEC8319678}"/>
              </a:ext>
            </a:extLst>
          </p:cNvPr>
          <p:cNvSpPr txBox="1"/>
          <p:nvPr/>
        </p:nvSpPr>
        <p:spPr>
          <a:xfrm>
            <a:off x="2171295" y="579260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1E23DC8E-40FA-4020-B2B7-66DB436C7BB1}"/>
              </a:ext>
            </a:extLst>
          </p:cNvPr>
          <p:cNvSpPr txBox="1"/>
          <p:nvPr/>
        </p:nvSpPr>
        <p:spPr>
          <a:xfrm>
            <a:off x="1923630" y="6247902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Deep Blue</a:t>
            </a:r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AC19AEDF-2B1F-42E6-B7CF-7DACFE72B5E7}"/>
              </a:ext>
            </a:extLst>
          </p:cNvPr>
          <p:cNvCxnSpPr>
            <a:cxnSpLocks/>
          </p:cNvCxnSpPr>
          <p:nvPr/>
        </p:nvCxnSpPr>
        <p:spPr>
          <a:xfrm>
            <a:off x="5601284" y="6140382"/>
            <a:ext cx="0" cy="1314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10B62049-CBE0-4945-96F3-2B79EEC6695A}"/>
              </a:ext>
            </a:extLst>
          </p:cNvPr>
          <p:cNvSpPr txBox="1"/>
          <p:nvPr/>
        </p:nvSpPr>
        <p:spPr>
          <a:xfrm>
            <a:off x="5269676" y="578626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61655CA-B0B4-441B-92DA-A4AECFF9A812}"/>
              </a:ext>
            </a:extLst>
          </p:cNvPr>
          <p:cNvSpPr txBox="1"/>
          <p:nvPr/>
        </p:nvSpPr>
        <p:spPr>
          <a:xfrm>
            <a:off x="4997593" y="6246880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Deep Mind</a:t>
            </a:r>
          </a:p>
        </p:txBody>
      </p:sp>
    </p:spTree>
    <p:extLst>
      <p:ext uri="{BB962C8B-B14F-4D97-AF65-F5344CB8AC3E}">
        <p14:creationId xmlns:p14="http://schemas.microsoft.com/office/powerpoint/2010/main" val="1430150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391E03-7460-75D4-FA42-FDDA6AD40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Alpha </a:t>
            </a:r>
            <a:r>
              <a:rPr lang="de-DE" b="1" dirty="0" err="1"/>
              <a:t>go</a:t>
            </a:r>
            <a:endParaRPr lang="de-DE" b="1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FDE18404-C96E-2BDC-5A71-00DB2BBE8B1A}"/>
              </a:ext>
            </a:extLst>
          </p:cNvPr>
          <p:cNvGrpSpPr>
            <a:grpSpLocks noChangeAspect="1"/>
          </p:cNvGrpSpPr>
          <p:nvPr/>
        </p:nvGrpSpPr>
        <p:grpSpPr>
          <a:xfrm>
            <a:off x="161820" y="5867400"/>
            <a:ext cx="1523005" cy="818143"/>
            <a:chOff x="7766759" y="2192694"/>
            <a:chExt cx="3387012" cy="1819469"/>
          </a:xfrm>
        </p:grpSpPr>
        <p:sp>
          <p:nvSpPr>
            <p:cNvPr id="5" name="Flussdiagramm: Vorbereitung 4">
              <a:extLst>
                <a:ext uri="{FF2B5EF4-FFF2-40B4-BE49-F238E27FC236}">
                  <a16:creationId xmlns:a16="http://schemas.microsoft.com/office/drawing/2014/main" id="{6EA098FA-AB73-0A5A-166A-4EF3779E3FA1}"/>
                </a:ext>
              </a:extLst>
            </p:cNvPr>
            <p:cNvSpPr/>
            <p:nvPr/>
          </p:nvSpPr>
          <p:spPr>
            <a:xfrm>
              <a:off x="7766759" y="2192694"/>
              <a:ext cx="3387012" cy="1819469"/>
            </a:xfrm>
            <a:prstGeom prst="flowChartPreparati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 descr="Gehirn mit einfarbiger Füllung">
              <a:extLst>
                <a:ext uri="{FF2B5EF4-FFF2-40B4-BE49-F238E27FC236}">
                  <a16:creationId xmlns:a16="http://schemas.microsoft.com/office/drawing/2014/main" id="{B76706B1-62F0-2CDB-3286-0A93E5FE3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87004" y="2412939"/>
              <a:ext cx="1473261" cy="1473261"/>
            </a:xfrm>
            <a:prstGeom prst="rect">
              <a:avLst/>
            </a:prstGeom>
          </p:spPr>
        </p:pic>
        <p:pic>
          <p:nvPicPr>
            <p:cNvPr id="7" name="Grafik 6" descr="Gamecontroller mit einfarbiger Füllung">
              <a:extLst>
                <a:ext uri="{FF2B5EF4-FFF2-40B4-BE49-F238E27FC236}">
                  <a16:creationId xmlns:a16="http://schemas.microsoft.com/office/drawing/2014/main" id="{248793FF-54C1-68C2-D1BC-12886DBD0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66958" y="2412939"/>
              <a:ext cx="1473261" cy="1473261"/>
            </a:xfrm>
            <a:prstGeom prst="rect">
              <a:avLst/>
            </a:prstGeom>
          </p:spPr>
        </p:pic>
      </p:grp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6D43FFEF-FDB2-FD3E-56F2-8B680CCE2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4825" y="2178130"/>
            <a:ext cx="5331125" cy="327884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de-DE" sz="1400" b="1" dirty="0"/>
              <a:t>AlphaGo </a:t>
            </a:r>
            <a:r>
              <a:rPr lang="de-DE" sz="1400" dirty="0"/>
              <a:t>ist ein Programm, welches das Brettspiel</a:t>
            </a:r>
            <a:r>
              <a:rPr lang="de-DE" sz="1400" b="1" dirty="0"/>
              <a:t> Go </a:t>
            </a:r>
            <a:r>
              <a:rPr lang="de-DE" sz="1400" dirty="0"/>
              <a:t>beherrscht</a:t>
            </a:r>
          </a:p>
          <a:p>
            <a:pPr marL="0" indent="0">
              <a:buNone/>
            </a:pPr>
            <a:r>
              <a:rPr lang="de-DE" sz="1400" dirty="0"/>
              <a:t>		 </a:t>
            </a:r>
          </a:p>
        </p:txBody>
      </p:sp>
      <p:pic>
        <p:nvPicPr>
          <p:cNvPr id="26" name="Grafik 25" descr="Cmd (Terminal) mit einfarbiger Füllung">
            <a:extLst>
              <a:ext uri="{FF2B5EF4-FFF2-40B4-BE49-F238E27FC236}">
                <a16:creationId xmlns:a16="http://schemas.microsoft.com/office/drawing/2014/main" id="{DCD64B47-A8A9-9826-31AB-9AD1A0FCD7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0291" y="1969473"/>
            <a:ext cx="733542" cy="733542"/>
          </a:xfrm>
          <a:prstGeom prst="rect">
            <a:avLst/>
          </a:prstGeom>
        </p:spPr>
      </p:pic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AA246108-41BE-7A40-48A7-40E44D655648}"/>
              </a:ext>
            </a:extLst>
          </p:cNvPr>
          <p:cNvSpPr txBox="1">
            <a:spLocks/>
          </p:cNvSpPr>
          <p:nvPr/>
        </p:nvSpPr>
        <p:spPr>
          <a:xfrm>
            <a:off x="1684825" y="2937215"/>
            <a:ext cx="5725266" cy="8842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e-DE" sz="1400" b="1" dirty="0"/>
              <a:t>AlphaGo </a:t>
            </a:r>
            <a:r>
              <a:rPr lang="de-DE" sz="1400" dirty="0"/>
              <a:t>besiegte im Oktober 2015 den mehrfachen Europameister Fan Hui </a:t>
            </a:r>
          </a:p>
          <a:p>
            <a:pPr marL="0" indent="0">
              <a:buFont typeface="Arial"/>
              <a:buNone/>
            </a:pPr>
            <a:r>
              <a:rPr lang="de-DE" sz="1400" dirty="0">
                <a:sym typeface="Wingdings" panose="05000000000000000000" pitchFamily="2" charset="2"/>
              </a:rPr>
              <a:t> Erstes Programm, welches unter </a:t>
            </a:r>
            <a:r>
              <a:rPr lang="de-DE" sz="1400" b="1" dirty="0">
                <a:sym typeface="Wingdings" panose="05000000000000000000" pitchFamily="2" charset="2"/>
              </a:rPr>
              <a:t>Turnierbedingungen</a:t>
            </a:r>
            <a:r>
              <a:rPr lang="de-DE" sz="1400" dirty="0">
                <a:sym typeface="Wingdings" panose="05000000000000000000" pitchFamily="2" charset="2"/>
              </a:rPr>
              <a:t> ohne Vorgaben </a:t>
            </a:r>
            <a:r>
              <a:rPr lang="de-DE" sz="1400" b="1" dirty="0">
                <a:sym typeface="Wingdings" panose="05000000000000000000" pitchFamily="2" charset="2"/>
              </a:rPr>
              <a:t>professionelle Go-Spieler </a:t>
            </a:r>
            <a:r>
              <a:rPr lang="de-DE" sz="1400" dirty="0">
                <a:sym typeface="Wingdings" panose="05000000000000000000" pitchFamily="2" charset="2"/>
              </a:rPr>
              <a:t>schlagen kann</a:t>
            </a:r>
            <a:endParaRPr lang="de-DE" sz="1400" dirty="0"/>
          </a:p>
          <a:p>
            <a:pPr marL="0" indent="0">
              <a:buFont typeface="Arial"/>
              <a:buNone/>
            </a:pPr>
            <a:r>
              <a:rPr lang="de-DE" sz="1400" dirty="0"/>
              <a:t>		 </a:t>
            </a:r>
          </a:p>
        </p:txBody>
      </p:sp>
      <p:sp>
        <p:nvSpPr>
          <p:cNvPr id="28" name="Inhaltsplatzhalter 2">
            <a:extLst>
              <a:ext uri="{FF2B5EF4-FFF2-40B4-BE49-F238E27FC236}">
                <a16:creationId xmlns:a16="http://schemas.microsoft.com/office/drawing/2014/main" id="{235A231F-5CF5-95CB-6586-DCB38B9D32AB}"/>
              </a:ext>
            </a:extLst>
          </p:cNvPr>
          <p:cNvSpPr txBox="1">
            <a:spLocks/>
          </p:cNvSpPr>
          <p:nvPr/>
        </p:nvSpPr>
        <p:spPr>
          <a:xfrm>
            <a:off x="1684825" y="4038521"/>
            <a:ext cx="5725266" cy="13887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e-DE" sz="1400" b="1" dirty="0"/>
              <a:t>AlphaGo </a:t>
            </a:r>
            <a:r>
              <a:rPr lang="de-DE" sz="1400" dirty="0"/>
              <a:t>gegen </a:t>
            </a:r>
            <a:r>
              <a:rPr lang="de-DE" sz="1400" b="1" dirty="0"/>
              <a:t>Lee </a:t>
            </a:r>
            <a:r>
              <a:rPr lang="de-DE" sz="1400" b="1" dirty="0" err="1"/>
              <a:t>Sedol</a:t>
            </a:r>
            <a:endParaRPr lang="de-DE" sz="1400" b="1" dirty="0"/>
          </a:p>
          <a:p>
            <a:pPr marL="0" indent="0">
              <a:buFont typeface="Arial"/>
              <a:buNone/>
            </a:pPr>
            <a:r>
              <a:rPr lang="de-DE" sz="1400" dirty="0">
                <a:sym typeface="Wingdings" panose="05000000000000000000" pitchFamily="2" charset="2"/>
              </a:rPr>
              <a:t>Im </a:t>
            </a:r>
            <a:r>
              <a:rPr lang="de-DE" sz="1400" dirty="0"/>
              <a:t>März 2016 gewann AlphaGo gegen den weltbesten Go-Spieler 4 von 5 Partien des Spiels</a:t>
            </a:r>
          </a:p>
          <a:p>
            <a:pPr marL="0" indent="0">
              <a:buFont typeface="Arial"/>
              <a:buNone/>
            </a:pPr>
            <a:r>
              <a:rPr lang="de-DE" sz="1400" dirty="0">
                <a:sym typeface="Wingdings" panose="05000000000000000000" pitchFamily="2" charset="2"/>
              </a:rPr>
              <a:t> </a:t>
            </a:r>
            <a:r>
              <a:rPr lang="de-DE" sz="1400" b="1" dirty="0">
                <a:sym typeface="Wingdings" panose="05000000000000000000" pitchFamily="2" charset="2"/>
              </a:rPr>
              <a:t>Meilenstein</a:t>
            </a:r>
            <a:r>
              <a:rPr lang="de-DE" sz="1400" dirty="0">
                <a:sym typeface="Wingdings" panose="05000000000000000000" pitchFamily="2" charset="2"/>
              </a:rPr>
              <a:t> im Bereich </a:t>
            </a:r>
            <a:r>
              <a:rPr lang="de-DE" sz="1400" b="1" dirty="0" err="1">
                <a:sym typeface="Wingdings" panose="05000000000000000000" pitchFamily="2" charset="2"/>
              </a:rPr>
              <a:t>Machine</a:t>
            </a:r>
            <a:r>
              <a:rPr lang="de-DE" sz="1400" b="1" dirty="0">
                <a:sym typeface="Wingdings" panose="05000000000000000000" pitchFamily="2" charset="2"/>
              </a:rPr>
              <a:t> Learning </a:t>
            </a:r>
            <a:r>
              <a:rPr lang="de-DE" sz="1400" dirty="0">
                <a:sym typeface="Wingdings" panose="05000000000000000000" pitchFamily="2" charset="2"/>
              </a:rPr>
              <a:t>und </a:t>
            </a:r>
            <a:r>
              <a:rPr lang="de-DE" sz="1400" b="1" dirty="0">
                <a:sym typeface="Wingdings" panose="05000000000000000000" pitchFamily="2" charset="2"/>
              </a:rPr>
              <a:t>Künstliche Intelligenz</a:t>
            </a:r>
            <a:endParaRPr lang="de-DE" sz="1400" b="1" dirty="0"/>
          </a:p>
          <a:p>
            <a:pPr marL="0" indent="0">
              <a:buFont typeface="Arial"/>
              <a:buNone/>
            </a:pPr>
            <a:r>
              <a:rPr lang="de-DE" sz="1400" dirty="0"/>
              <a:t>		 </a:t>
            </a:r>
          </a:p>
        </p:txBody>
      </p:sp>
      <p:pic>
        <p:nvPicPr>
          <p:cNvPr id="29" name="Grafik 28" descr="Wegweiser mit einfarbiger Füllung">
            <a:extLst>
              <a:ext uri="{FF2B5EF4-FFF2-40B4-BE49-F238E27FC236}">
                <a16:creationId xmlns:a16="http://schemas.microsoft.com/office/drawing/2014/main" id="{80B0559C-F662-5462-1486-0A8C65F5E3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0291" y="4366116"/>
            <a:ext cx="733542" cy="733542"/>
          </a:xfrm>
          <a:prstGeom prst="rect">
            <a:avLst/>
          </a:prstGeom>
        </p:spPr>
      </p:pic>
      <p:pic>
        <p:nvPicPr>
          <p:cNvPr id="31" name="Grafik 30" descr="Computer mit einfarbiger Füllung">
            <a:extLst>
              <a:ext uri="{FF2B5EF4-FFF2-40B4-BE49-F238E27FC236}">
                <a16:creationId xmlns:a16="http://schemas.microsoft.com/office/drawing/2014/main" id="{F4352C58-D701-EA50-4E2C-8A57F4DF31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0291" y="3058968"/>
            <a:ext cx="733543" cy="733543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D720EF7D-3066-6916-0C40-6BFA015491A3}"/>
              </a:ext>
            </a:extLst>
          </p:cNvPr>
          <p:cNvCxnSpPr/>
          <p:nvPr/>
        </p:nvCxnSpPr>
        <p:spPr>
          <a:xfrm>
            <a:off x="2023533" y="6282267"/>
            <a:ext cx="936413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BF2EC52C-8F68-D7F1-E484-F313F1A7C044}"/>
              </a:ext>
            </a:extLst>
          </p:cNvPr>
          <p:cNvCxnSpPr>
            <a:cxnSpLocks/>
          </p:cNvCxnSpPr>
          <p:nvPr/>
        </p:nvCxnSpPr>
        <p:spPr>
          <a:xfrm>
            <a:off x="2497667" y="6150769"/>
            <a:ext cx="0" cy="1314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B0569116-9AD1-6F4F-0349-05AA212D3DD9}"/>
              </a:ext>
            </a:extLst>
          </p:cNvPr>
          <p:cNvSpPr txBox="1"/>
          <p:nvPr/>
        </p:nvSpPr>
        <p:spPr>
          <a:xfrm>
            <a:off x="2171295" y="579260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267C26DF-1255-AA67-82C9-B2F3354082BC}"/>
              </a:ext>
            </a:extLst>
          </p:cNvPr>
          <p:cNvSpPr txBox="1"/>
          <p:nvPr/>
        </p:nvSpPr>
        <p:spPr>
          <a:xfrm>
            <a:off x="1923630" y="6247902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Deep Blue</a:t>
            </a:r>
          </a:p>
        </p:txBody>
      </p: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C37A9B42-DD14-8B8D-B548-543219F3C05D}"/>
              </a:ext>
            </a:extLst>
          </p:cNvPr>
          <p:cNvCxnSpPr>
            <a:cxnSpLocks/>
          </p:cNvCxnSpPr>
          <p:nvPr/>
        </p:nvCxnSpPr>
        <p:spPr>
          <a:xfrm>
            <a:off x="6795228" y="6150769"/>
            <a:ext cx="0" cy="1314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8486CE8-ED5D-D5B7-7304-474D6B5BFEA2}"/>
              </a:ext>
            </a:extLst>
          </p:cNvPr>
          <p:cNvSpPr txBox="1"/>
          <p:nvPr/>
        </p:nvSpPr>
        <p:spPr>
          <a:xfrm>
            <a:off x="6468856" y="579504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2016</a:t>
            </a:r>
          </a:p>
        </p:txBody>
      </p: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953C2F96-002F-8ADD-15B5-93DF2395A684}"/>
              </a:ext>
            </a:extLst>
          </p:cNvPr>
          <p:cNvCxnSpPr>
            <a:cxnSpLocks/>
          </p:cNvCxnSpPr>
          <p:nvPr/>
        </p:nvCxnSpPr>
        <p:spPr>
          <a:xfrm>
            <a:off x="5601284" y="6140382"/>
            <a:ext cx="0" cy="1314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82421651-97B1-444B-AC89-6CCAED225343}"/>
              </a:ext>
            </a:extLst>
          </p:cNvPr>
          <p:cNvSpPr txBox="1"/>
          <p:nvPr/>
        </p:nvSpPr>
        <p:spPr>
          <a:xfrm>
            <a:off x="5269676" y="578626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6405021F-DFC9-AC8A-F9EB-5F68DDCEAC01}"/>
              </a:ext>
            </a:extLst>
          </p:cNvPr>
          <p:cNvSpPr txBox="1"/>
          <p:nvPr/>
        </p:nvSpPr>
        <p:spPr>
          <a:xfrm>
            <a:off x="6299739" y="6247378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AlphaGo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134EF40F-AE5E-7911-BCC8-DBF8EA20FDEB}"/>
              </a:ext>
            </a:extLst>
          </p:cNvPr>
          <p:cNvSpPr txBox="1"/>
          <p:nvPr/>
        </p:nvSpPr>
        <p:spPr>
          <a:xfrm>
            <a:off x="4997593" y="6246880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Deep Mind</a:t>
            </a:r>
          </a:p>
        </p:txBody>
      </p:sp>
      <p:pic>
        <p:nvPicPr>
          <p:cNvPr id="24" name="Picture 2" descr="What does AlphaGo vs Lee Sedol tell us about the interaction between humans  and intelligent systems? | by Louis Coppey | Point Nine Land | Medium">
            <a:extLst>
              <a:ext uri="{FF2B5EF4-FFF2-40B4-BE49-F238E27FC236}">
                <a16:creationId xmlns:a16="http://schemas.microsoft.com/office/drawing/2014/main" id="{BD5DD161-05DD-892F-89C7-2347856009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0" r="19970"/>
          <a:stretch/>
        </p:blipFill>
        <p:spPr bwMode="auto">
          <a:xfrm>
            <a:off x="8065852" y="2091239"/>
            <a:ext cx="3237473" cy="2576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6F1547E2-949A-D61C-5D26-6CCF1AFC8864}"/>
              </a:ext>
            </a:extLst>
          </p:cNvPr>
          <p:cNvSpPr txBox="1"/>
          <p:nvPr/>
        </p:nvSpPr>
        <p:spPr>
          <a:xfrm>
            <a:off x="7954950" y="4753052"/>
            <a:ext cx="334837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AlphaGo on Netflix</a:t>
            </a:r>
            <a:br>
              <a:rPr lang="en-US" dirty="0"/>
            </a:br>
            <a:r>
              <a:rPr lang="en-US" sz="1000" b="1" dirty="0"/>
              <a:t>Quelle:</a:t>
            </a:r>
            <a:r>
              <a:rPr lang="en-US" sz="1000" dirty="0"/>
              <a:t> https://medium.com/point-nine-news/what-does-alphago-vs-8dadec65aaf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89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391E03-7460-75D4-FA42-FDDA6AD40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Alpha </a:t>
            </a:r>
            <a:r>
              <a:rPr lang="de-DE" b="1" dirty="0" err="1"/>
              <a:t>go</a:t>
            </a:r>
            <a:endParaRPr lang="de-DE" b="1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FDE18404-C96E-2BDC-5A71-00DB2BBE8B1A}"/>
              </a:ext>
            </a:extLst>
          </p:cNvPr>
          <p:cNvGrpSpPr>
            <a:grpSpLocks noChangeAspect="1"/>
          </p:cNvGrpSpPr>
          <p:nvPr/>
        </p:nvGrpSpPr>
        <p:grpSpPr>
          <a:xfrm>
            <a:off x="161820" y="5867400"/>
            <a:ext cx="1523005" cy="818143"/>
            <a:chOff x="7766759" y="2192694"/>
            <a:chExt cx="3387012" cy="1819469"/>
          </a:xfrm>
        </p:grpSpPr>
        <p:sp>
          <p:nvSpPr>
            <p:cNvPr id="5" name="Flussdiagramm: Vorbereitung 4">
              <a:extLst>
                <a:ext uri="{FF2B5EF4-FFF2-40B4-BE49-F238E27FC236}">
                  <a16:creationId xmlns:a16="http://schemas.microsoft.com/office/drawing/2014/main" id="{6EA098FA-AB73-0A5A-166A-4EF3779E3FA1}"/>
                </a:ext>
              </a:extLst>
            </p:cNvPr>
            <p:cNvSpPr/>
            <p:nvPr/>
          </p:nvSpPr>
          <p:spPr>
            <a:xfrm>
              <a:off x="7766759" y="2192694"/>
              <a:ext cx="3387012" cy="1819469"/>
            </a:xfrm>
            <a:prstGeom prst="flowChartPreparati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 descr="Gehirn mit einfarbiger Füllung">
              <a:extLst>
                <a:ext uri="{FF2B5EF4-FFF2-40B4-BE49-F238E27FC236}">
                  <a16:creationId xmlns:a16="http://schemas.microsoft.com/office/drawing/2014/main" id="{B76706B1-62F0-2CDB-3286-0A93E5FE3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87004" y="2412939"/>
              <a:ext cx="1473261" cy="1473261"/>
            </a:xfrm>
            <a:prstGeom prst="rect">
              <a:avLst/>
            </a:prstGeom>
          </p:spPr>
        </p:pic>
        <p:pic>
          <p:nvPicPr>
            <p:cNvPr id="7" name="Grafik 6" descr="Gamecontroller mit einfarbiger Füllung">
              <a:extLst>
                <a:ext uri="{FF2B5EF4-FFF2-40B4-BE49-F238E27FC236}">
                  <a16:creationId xmlns:a16="http://schemas.microsoft.com/office/drawing/2014/main" id="{248793FF-54C1-68C2-D1BC-12886DBD0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66958" y="2412939"/>
              <a:ext cx="1473261" cy="1473261"/>
            </a:xfrm>
            <a:prstGeom prst="rect">
              <a:avLst/>
            </a:prstGeom>
          </p:spPr>
        </p:pic>
      </p:grp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FAD5477B-5C98-4938-B30E-CFD92643C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6303" y="1714600"/>
            <a:ext cx="7357651" cy="1310137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de-DE" sz="1400" b="1" dirty="0"/>
              <a:t>Monte-Carlo Ansatz:</a:t>
            </a:r>
          </a:p>
          <a:p>
            <a:pPr marL="0" indent="0">
              <a:buNone/>
            </a:pPr>
            <a:r>
              <a:rPr lang="de-DE" sz="1400" i="1" dirty="0"/>
              <a:t>Methode der </a:t>
            </a:r>
            <a:r>
              <a:rPr lang="de-DE" sz="1400" b="1" i="1" dirty="0"/>
              <a:t>Wahrscheinlichkeitstheorie</a:t>
            </a:r>
            <a:r>
              <a:rPr lang="de-DE" sz="1400" i="1" dirty="0"/>
              <a:t>, um </a:t>
            </a:r>
            <a:r>
              <a:rPr lang="de-DE" sz="1400" b="1" i="1" dirty="0"/>
              <a:t>nicht lösbare Probleme </a:t>
            </a:r>
            <a:r>
              <a:rPr lang="de-DE" sz="1400" i="1" dirty="0"/>
              <a:t>mithilfe von Zufallsexperimenten numerisch zu lösen (Grundlage: Gesetz der großen Zahlen) 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3B45DC11-5DEB-47F0-8385-989C3B4DB649}"/>
              </a:ext>
            </a:extLst>
          </p:cNvPr>
          <p:cNvSpPr txBox="1">
            <a:spLocks/>
          </p:cNvSpPr>
          <p:nvPr/>
        </p:nvSpPr>
        <p:spPr>
          <a:xfrm>
            <a:off x="7681431" y="2772764"/>
            <a:ext cx="4156378" cy="17288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Symbol" panose="05050102010706020507" pitchFamily="18" charset="2"/>
              <a:buChar char="-"/>
            </a:pPr>
            <a:r>
              <a:rPr lang="de-DE" sz="1400" b="1" dirty="0"/>
              <a:t>Policy Network </a:t>
            </a:r>
            <a:r>
              <a:rPr lang="de-DE" sz="1400" dirty="0"/>
              <a:t>(Regelnetzwerk)</a:t>
            </a:r>
          </a:p>
          <a:p>
            <a:pPr marL="457200" lvl="1" indent="0">
              <a:buNone/>
            </a:pPr>
            <a:r>
              <a:rPr lang="de-DE" sz="1400" dirty="0" err="1"/>
              <a:t>Supervised</a:t>
            </a:r>
            <a:r>
              <a:rPr lang="de-DE" sz="1400" dirty="0"/>
              <a:t> Learning, um Züge und Strategien anhand von 30 Millionen Zügen zu lernen</a:t>
            </a:r>
          </a:p>
          <a:p>
            <a:pPr marL="457200" lvl="1" indent="0">
              <a:buNone/>
            </a:pPr>
            <a:r>
              <a:rPr lang="de-DE" sz="1400" dirty="0">
                <a:sym typeface="Wingdings" panose="05000000000000000000" pitchFamily="2" charset="2"/>
              </a:rPr>
              <a:t> starr, weil es zu Beginn auf historischen Daten trainiert wurde</a:t>
            </a:r>
            <a:endParaRPr lang="de-DE" sz="1400" dirty="0"/>
          </a:p>
          <a:p>
            <a:pPr>
              <a:buFont typeface="Symbol" panose="05050102010706020507" pitchFamily="18" charset="2"/>
              <a:buChar char="-"/>
            </a:pPr>
            <a:endParaRPr lang="de-DE" sz="1400" dirty="0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D25977B-7141-4D3C-89A1-5F66FAFB9EC0}"/>
              </a:ext>
            </a:extLst>
          </p:cNvPr>
          <p:cNvCxnSpPr/>
          <p:nvPr/>
        </p:nvCxnSpPr>
        <p:spPr>
          <a:xfrm>
            <a:off x="2023533" y="6282267"/>
            <a:ext cx="936413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D11BDAC1-3D60-4E43-A943-48501AE8CA89}"/>
              </a:ext>
            </a:extLst>
          </p:cNvPr>
          <p:cNvCxnSpPr>
            <a:cxnSpLocks/>
          </p:cNvCxnSpPr>
          <p:nvPr/>
        </p:nvCxnSpPr>
        <p:spPr>
          <a:xfrm>
            <a:off x="2497667" y="6150769"/>
            <a:ext cx="0" cy="1314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D7ACB3E3-A8D2-4E18-872A-9F05397BF5EE}"/>
              </a:ext>
            </a:extLst>
          </p:cNvPr>
          <p:cNvSpPr txBox="1"/>
          <p:nvPr/>
        </p:nvSpPr>
        <p:spPr>
          <a:xfrm>
            <a:off x="2171295" y="579260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51663FD-A625-41BB-92C0-CC31B2336D57}"/>
              </a:ext>
            </a:extLst>
          </p:cNvPr>
          <p:cNvSpPr txBox="1"/>
          <p:nvPr/>
        </p:nvSpPr>
        <p:spPr>
          <a:xfrm>
            <a:off x="1923630" y="6247902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Deep Blue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3AB3950-9CA4-4AF6-813A-831B76118E62}"/>
              </a:ext>
            </a:extLst>
          </p:cNvPr>
          <p:cNvCxnSpPr>
            <a:cxnSpLocks/>
          </p:cNvCxnSpPr>
          <p:nvPr/>
        </p:nvCxnSpPr>
        <p:spPr>
          <a:xfrm>
            <a:off x="6795228" y="6150769"/>
            <a:ext cx="0" cy="1314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FC34FF68-EC42-403D-BED3-3854C8CC9837}"/>
              </a:ext>
            </a:extLst>
          </p:cNvPr>
          <p:cNvSpPr txBox="1"/>
          <p:nvPr/>
        </p:nvSpPr>
        <p:spPr>
          <a:xfrm>
            <a:off x="6468856" y="579504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2016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B46B56E-3301-4DA8-8D36-135B78ECE5C0}"/>
              </a:ext>
            </a:extLst>
          </p:cNvPr>
          <p:cNvCxnSpPr>
            <a:cxnSpLocks/>
          </p:cNvCxnSpPr>
          <p:nvPr/>
        </p:nvCxnSpPr>
        <p:spPr>
          <a:xfrm>
            <a:off x="5601284" y="6140382"/>
            <a:ext cx="0" cy="1314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404BC3BF-5201-407C-A892-B7E51AA566BD}"/>
              </a:ext>
            </a:extLst>
          </p:cNvPr>
          <p:cNvSpPr txBox="1"/>
          <p:nvPr/>
        </p:nvSpPr>
        <p:spPr>
          <a:xfrm>
            <a:off x="5269676" y="578626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3C1E032-CBF6-4BCA-98A5-21C3355264A6}"/>
              </a:ext>
            </a:extLst>
          </p:cNvPr>
          <p:cNvSpPr txBox="1"/>
          <p:nvPr/>
        </p:nvSpPr>
        <p:spPr>
          <a:xfrm>
            <a:off x="6299739" y="6247378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AlphaGo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ED25E41-4A96-409A-A88E-87806311E191}"/>
              </a:ext>
            </a:extLst>
          </p:cNvPr>
          <p:cNvSpPr txBox="1"/>
          <p:nvPr/>
        </p:nvSpPr>
        <p:spPr>
          <a:xfrm>
            <a:off x="4997593" y="6246880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Deep Mind</a:t>
            </a:r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8E3502CE-91BD-4109-93CD-CC9B692BDB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7274400"/>
              </p:ext>
            </p:extLst>
          </p:nvPr>
        </p:nvGraphicFramePr>
        <p:xfrm>
          <a:off x="3756081" y="2720315"/>
          <a:ext cx="4156378" cy="2926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6F12E54E-E81A-4356-A1D1-C136C252D1D2}"/>
              </a:ext>
            </a:extLst>
          </p:cNvPr>
          <p:cNvSpPr txBox="1">
            <a:spLocks/>
          </p:cNvSpPr>
          <p:nvPr/>
        </p:nvSpPr>
        <p:spPr>
          <a:xfrm>
            <a:off x="7681431" y="4493371"/>
            <a:ext cx="4156378" cy="13101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Symbol" panose="05050102010706020507" pitchFamily="18" charset="2"/>
              <a:buChar char="-"/>
            </a:pPr>
            <a:r>
              <a:rPr lang="de-DE" sz="1400" b="1" dirty="0"/>
              <a:t>Value Network </a:t>
            </a:r>
            <a:r>
              <a:rPr lang="de-DE" sz="1400" dirty="0"/>
              <a:t>(Bewertungsnetzwerk)</a:t>
            </a:r>
          </a:p>
          <a:p>
            <a:pPr marL="457200" lvl="1" indent="0">
              <a:buNone/>
            </a:pPr>
            <a:r>
              <a:rPr lang="de-DE" sz="1400" dirty="0"/>
              <a:t>Reinforcement Learning, um bei jedem Zug die möglichen Spielausgänge vorauszusagen (Bewertung des nächsten Zuges)</a:t>
            </a:r>
          </a:p>
          <a:p>
            <a:pPr marL="457200" lvl="1" indent="0">
              <a:buNone/>
            </a:pPr>
            <a:r>
              <a:rPr lang="de-DE" sz="1400" dirty="0">
                <a:sym typeface="Wingdings" panose="05000000000000000000" pitchFamily="2" charset="2"/>
              </a:rPr>
              <a:t> dynamisch, da es bei jedem Spiel besser wird</a:t>
            </a:r>
            <a:endParaRPr lang="de-DE" sz="14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3057ADD-01CD-F048-5262-91B91F6F8B2A}"/>
              </a:ext>
            </a:extLst>
          </p:cNvPr>
          <p:cNvSpPr txBox="1"/>
          <p:nvPr/>
        </p:nvSpPr>
        <p:spPr>
          <a:xfrm>
            <a:off x="679823" y="4901088"/>
            <a:ext cx="298294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AlphaGo </a:t>
            </a:r>
            <a:r>
              <a:rPr lang="en-US" sz="1400" b="1" dirty="0" err="1"/>
              <a:t>Spielfeld</a:t>
            </a:r>
            <a:br>
              <a:rPr lang="en-US" dirty="0"/>
            </a:br>
            <a:r>
              <a:rPr lang="en-US" sz="1000" b="1" dirty="0"/>
              <a:t>Quelle:</a:t>
            </a:r>
            <a:r>
              <a:rPr lang="en-US" sz="1000" dirty="0"/>
              <a:t> https://de.wikipedia.org/wiki/Go_%28Spiel%29</a:t>
            </a:r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EFD1D5C-3219-5589-02DA-E3C39668C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1814846"/>
            <a:ext cx="2977288" cy="297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684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391E03-7460-75D4-FA42-FDDA6AD40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2800" b="1" i="1" dirty="0"/>
              <a:t>Bewältigung eines der wichtigsten Probleme der Biologie</a:t>
            </a:r>
            <a:r>
              <a:rPr lang="de-DE" sz="2800" b="1" dirty="0"/>
              <a:t>: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FDE18404-C96E-2BDC-5A71-00DB2BBE8B1A}"/>
              </a:ext>
            </a:extLst>
          </p:cNvPr>
          <p:cNvGrpSpPr>
            <a:grpSpLocks noChangeAspect="1"/>
          </p:cNvGrpSpPr>
          <p:nvPr/>
        </p:nvGrpSpPr>
        <p:grpSpPr>
          <a:xfrm>
            <a:off x="161820" y="5867400"/>
            <a:ext cx="1523005" cy="818143"/>
            <a:chOff x="7766759" y="2192694"/>
            <a:chExt cx="3387012" cy="1819469"/>
          </a:xfrm>
        </p:grpSpPr>
        <p:sp>
          <p:nvSpPr>
            <p:cNvPr id="5" name="Flussdiagramm: Vorbereitung 4">
              <a:extLst>
                <a:ext uri="{FF2B5EF4-FFF2-40B4-BE49-F238E27FC236}">
                  <a16:creationId xmlns:a16="http://schemas.microsoft.com/office/drawing/2014/main" id="{6EA098FA-AB73-0A5A-166A-4EF3779E3FA1}"/>
                </a:ext>
              </a:extLst>
            </p:cNvPr>
            <p:cNvSpPr/>
            <p:nvPr/>
          </p:nvSpPr>
          <p:spPr>
            <a:xfrm>
              <a:off x="7766759" y="2192694"/>
              <a:ext cx="3387012" cy="1819469"/>
            </a:xfrm>
            <a:prstGeom prst="flowChartPreparati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 descr="Gehirn mit einfarbiger Füllung">
              <a:extLst>
                <a:ext uri="{FF2B5EF4-FFF2-40B4-BE49-F238E27FC236}">
                  <a16:creationId xmlns:a16="http://schemas.microsoft.com/office/drawing/2014/main" id="{B76706B1-62F0-2CDB-3286-0A93E5FE3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87004" y="2412939"/>
              <a:ext cx="1473261" cy="1473261"/>
            </a:xfrm>
            <a:prstGeom prst="rect">
              <a:avLst/>
            </a:prstGeom>
          </p:spPr>
        </p:pic>
        <p:pic>
          <p:nvPicPr>
            <p:cNvPr id="7" name="Grafik 6" descr="Gamecontroller mit einfarbiger Füllung">
              <a:extLst>
                <a:ext uri="{FF2B5EF4-FFF2-40B4-BE49-F238E27FC236}">
                  <a16:creationId xmlns:a16="http://schemas.microsoft.com/office/drawing/2014/main" id="{248793FF-54C1-68C2-D1BC-12886DBD0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66958" y="2412939"/>
              <a:ext cx="1473261" cy="1473261"/>
            </a:xfrm>
            <a:prstGeom prst="rect">
              <a:avLst/>
            </a:prstGeom>
          </p:spPr>
        </p:pic>
      </p:grpSp>
      <p:pic>
        <p:nvPicPr>
          <p:cNvPr id="2050" name="Picture 2" descr="Proteine an einer Zellmembran">
            <a:extLst>
              <a:ext uri="{FF2B5EF4-FFF2-40B4-BE49-F238E27FC236}">
                <a16:creationId xmlns:a16="http://schemas.microsoft.com/office/drawing/2014/main" id="{D2FB99F4-6E9E-FDBF-0F01-53F2F9A21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223" y="1702742"/>
            <a:ext cx="8809553" cy="37750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A132446-AE1B-9DF9-5B3E-F80843124081}"/>
              </a:ext>
            </a:extLst>
          </p:cNvPr>
          <p:cNvSpPr txBox="1"/>
          <p:nvPr/>
        </p:nvSpPr>
        <p:spPr>
          <a:xfrm>
            <a:off x="1691223" y="5477774"/>
            <a:ext cx="8703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AlphaFold</a:t>
            </a:r>
            <a:br>
              <a:rPr lang="en-US" dirty="0"/>
            </a:br>
            <a:r>
              <a:rPr lang="en-US" sz="1000" b="1" dirty="0"/>
              <a:t>Quelle:</a:t>
            </a:r>
            <a:r>
              <a:rPr lang="en-US" sz="1000" dirty="0"/>
              <a:t> https://www.spektrum.de/news/alphafold-2-jeder-kann-jetzt-proteine-falten/1896928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0448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immlisch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441_TF22566005_Win32" id="{F4A6FB84-F27C-409A-913D-C068595715B2}" vid="{D31D8B62-1442-4B02-843B-2648591C408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Zukunftsorientiertes Design</Template>
  <TotalTime>0</TotalTime>
  <Words>1591</Words>
  <Application>Microsoft Office PowerPoint</Application>
  <PresentationFormat>Breitbild</PresentationFormat>
  <Paragraphs>265</Paragraphs>
  <Slides>23</Slides>
  <Notes>2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32" baseType="lpstr">
      <vt:lpstr>-apple-system</vt:lpstr>
      <vt:lpstr>Arial</vt:lpstr>
      <vt:lpstr>Calibri</vt:lpstr>
      <vt:lpstr>Calibri Light</vt:lpstr>
      <vt:lpstr>Consolas</vt:lpstr>
      <vt:lpstr>FranziskaWebPro</vt:lpstr>
      <vt:lpstr>Symbol</vt:lpstr>
      <vt:lpstr>Wingdings</vt:lpstr>
      <vt:lpstr>Himmlisch</vt:lpstr>
      <vt:lpstr>Künstliche Intelligenz und Gaming</vt:lpstr>
      <vt:lpstr>AGenda</vt:lpstr>
      <vt:lpstr>Deep Blue</vt:lpstr>
      <vt:lpstr>Deep Blue</vt:lpstr>
      <vt:lpstr>Deep Blue</vt:lpstr>
      <vt:lpstr>Google Deep mind</vt:lpstr>
      <vt:lpstr>Alpha go</vt:lpstr>
      <vt:lpstr>Alpha go</vt:lpstr>
      <vt:lpstr>Bewältigung eines der wichtigsten Probleme der Biologie:</vt:lpstr>
      <vt:lpstr>Alpha fold</vt:lpstr>
      <vt:lpstr>PowerPoint-Präsentation</vt:lpstr>
      <vt:lpstr>Flappy Bird </vt:lpstr>
      <vt:lpstr>Durchführung des Projekts </vt:lpstr>
      <vt:lpstr>Vorgehen </vt:lpstr>
      <vt:lpstr>Vorgehen </vt:lpstr>
      <vt:lpstr>Ergebnis </vt:lpstr>
      <vt:lpstr>PowerPoint-Präsentation</vt:lpstr>
      <vt:lpstr>PowerPoint-Präsentation</vt:lpstr>
      <vt:lpstr>Wann Lohnt sich der Einsatz von Reinforcement Learning</vt:lpstr>
      <vt:lpstr>Alternativen zum Verbessern </vt:lpstr>
      <vt:lpstr>Risiken von Reinforcement Learning &amp; Co.</vt:lpstr>
      <vt:lpstr>Fazit und Learnings</vt:lpstr>
      <vt:lpstr>Vielen Dank für Eure aufmerksamkeit!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Künstliche Intelligenz und Gaming</dc:title>
  <dc:creator>Johannes Bubeck</dc:creator>
  <cp:lastModifiedBy>Niklas Lederer</cp:lastModifiedBy>
  <cp:revision>39</cp:revision>
  <dcterms:created xsi:type="dcterms:W3CDTF">2022-06-13T10:19:02Z</dcterms:created>
  <dcterms:modified xsi:type="dcterms:W3CDTF">2022-06-21T13:42:43Z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